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7" r:id="rId2"/>
    <p:sldId id="258" r:id="rId3"/>
    <p:sldId id="259" r:id="rId4"/>
    <p:sldId id="280" r:id="rId5"/>
    <p:sldId id="281" r:id="rId6"/>
    <p:sldId id="282" r:id="rId7"/>
    <p:sldId id="283" r:id="rId8"/>
    <p:sldId id="297" r:id="rId9"/>
    <p:sldId id="262" r:id="rId10"/>
    <p:sldId id="263" r:id="rId11"/>
    <p:sldId id="291" r:id="rId12"/>
    <p:sldId id="265" r:id="rId13"/>
    <p:sldId id="269" r:id="rId14"/>
    <p:sldId id="268" r:id="rId15"/>
    <p:sldId id="270" r:id="rId16"/>
    <p:sldId id="271" r:id="rId17"/>
    <p:sldId id="272" r:id="rId18"/>
    <p:sldId id="273" r:id="rId19"/>
    <p:sldId id="289" r:id="rId20"/>
    <p:sldId id="290" r:id="rId21"/>
    <p:sldId id="293" r:id="rId22"/>
    <p:sldId id="295"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07" autoAdjust="0"/>
  </p:normalViewPr>
  <p:slideViewPr>
    <p:cSldViewPr>
      <p:cViewPr>
        <p:scale>
          <a:sx n="33" d="100"/>
          <a:sy n="33" d="100"/>
        </p:scale>
        <p:origin x="-1454" y="-226"/>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6/3/2016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syntax</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provide formal specification of design patterns that effectively serve as a schema for data in SciGraph – ensuring consistent representation of data across sources in compliant with the GENO standard.</a:t>
            </a:r>
            <a:r>
              <a:rPr lang="en-US" baseline="0" dirty="0" smtClean="0"/>
              <a:t>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We create one of these maps for each source of data we pull into the system,</a:t>
            </a:r>
            <a:r>
              <a:rPr lang="en-US" baseline="0" dirty="0" smtClean="0"/>
              <a:t> and each specifies all possible patterns found in the data.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a:t>
            </a:r>
            <a:r>
              <a:rPr lang="en-US" dirty="0" smtClean="0"/>
              <a:t>is a</a:t>
            </a:r>
            <a:r>
              <a:rPr lang="en-US" baseline="0" dirty="0" smtClean="0"/>
              <a:t> simple</a:t>
            </a:r>
            <a:r>
              <a:rPr lang="en-US" dirty="0" smtClean="0"/>
              <a:t> example for a</a:t>
            </a:r>
            <a:r>
              <a:rPr lang="en-US" baseline="0" dirty="0" smtClean="0"/>
              <a:t> ZFIN G2P association made at the level of an intrinsic genotype, which is c</a:t>
            </a:r>
            <a:r>
              <a:rPr lang="en-US" sz="1200" dirty="0" smtClean="0"/>
              <a:t>omprised of homozygous mutations in two genes (ndr2 and </a:t>
            </a:r>
            <a:r>
              <a:rPr lang="en-US" sz="1200" dirty="0" err="1" smtClean="0"/>
              <a:t>shha</a:t>
            </a:r>
            <a:r>
              <a:rPr lang="en-US" sz="1200" dirty="0" smtClean="0"/>
              <a:t>), qualified by both environment and developmental stage information.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Explore the source data starting</a:t>
            </a:r>
            <a:r>
              <a:rPr lang="en-US" sz="1200" i="1" baseline="0" dirty="0" smtClean="0"/>
              <a:t> with the URL here: http://zfin.org/ZDB-FISH-150901-14833 – to get a sense for how source G2P data from ZFIN is represented using the DIPper model shown above.</a:t>
            </a:r>
            <a:endParaRPr lang="en-US" sz="1200" i="1"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19</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is another example of a ZFIN</a:t>
            </a:r>
            <a:r>
              <a:rPr lang="en-US" baseline="0" dirty="0" smtClean="0"/>
              <a:t> </a:t>
            </a:r>
            <a:r>
              <a:rPr lang="en-US" dirty="0" smtClean="0"/>
              <a:t>genotype-phenotype association for an effective genotype comprised of</a:t>
            </a:r>
            <a:r>
              <a:rPr lang="en-US" baseline="0" dirty="0" smtClean="0"/>
              <a:t> </a:t>
            </a:r>
            <a:r>
              <a:rPr lang="en-US" dirty="0" smtClean="0"/>
              <a:t>an intrinsic genotype component containing an </a:t>
            </a:r>
            <a:r>
              <a:rPr lang="en-US" dirty="0" err="1" smtClean="0"/>
              <a:t>unlocated</a:t>
            </a:r>
            <a:r>
              <a:rPr lang="en-US" dirty="0" smtClean="0"/>
              <a:t> transgenic insertion (i114Tg) which drives GFP expression from the promoter of the </a:t>
            </a:r>
            <a:r>
              <a:rPr lang="en-US" dirty="0" err="1" smtClean="0"/>
              <a:t>mpx</a:t>
            </a:r>
            <a:r>
              <a:rPr lang="en-US" dirty="0" smtClean="0"/>
              <a:t> gene, and an extrinsic genotype component that contains two reagent-targeted genes (c3b.1 and c3b.2) targeted by the same morpholino (MO3-zic2a)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i="1" dirty="0" smtClean="0"/>
              <a:t>Explore the source data starting</a:t>
            </a:r>
            <a:r>
              <a:rPr lang="en-US" sz="1200" i="1" baseline="0" dirty="0" smtClean="0"/>
              <a:t> with the URL here: http://zfin.org/ZDB-FISH-150901-20257 –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20</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genotype </a:t>
            </a:r>
            <a:r>
              <a:rPr lang="en-US" dirty="0" smtClean="0"/>
              <a:t>into its smaller components. </a:t>
            </a:r>
          </a:p>
          <a:p>
            <a:pPr defTabSz="931774">
              <a:defRPr/>
            </a:pPr>
            <a:endParaRPr lang="en-US" dirty="0" smtClean="0"/>
          </a:p>
          <a:p>
            <a:pPr defTabSz="931774">
              <a:defRPr/>
            </a:pPr>
            <a:r>
              <a:rPr lang="en-US" baseline="0" dirty="0" smtClean="0"/>
              <a:t>This figure shows GENO classes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for the </a:t>
            </a:r>
            <a:r>
              <a:rPr lang="en-US" baseline="0" dirty="0" err="1" smtClean="0"/>
              <a:t>apc</a:t>
            </a:r>
            <a:r>
              <a:rPr lang="en-US" baseline="0" dirty="0" smtClean="0"/>
              <a:t> variant.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6/3/2016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6/3/2016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6/3/2016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6/3/2016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6/3/2016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6/3/2016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rPr>
              <a:t>Matthew Brush</a:t>
            </a:r>
          </a:p>
          <a:p>
            <a:r>
              <a:rPr lang="en-US" sz="2400" dirty="0" smtClean="0">
                <a:solidFill>
                  <a:schemeClr val="tx1">
                    <a:lumMod val="65000"/>
                    <a:lumOff val="35000"/>
                  </a:schemeClr>
                </a:solidFill>
              </a:rPr>
              <a:t>The Monarch </a:t>
            </a:r>
            <a:r>
              <a:rPr lang="en-US" sz="2400" dirty="0" smtClean="0">
                <a:solidFill>
                  <a:schemeClr val="tx1">
                    <a:lumMod val="65000"/>
                    <a:lumOff val="35000"/>
                  </a:schemeClr>
                </a:solidFill>
              </a:rPr>
              <a:t>Initiative</a:t>
            </a:r>
          </a:p>
          <a:p>
            <a:r>
              <a:rPr lang="en-US" sz="2400" dirty="0">
                <a:solidFill>
                  <a:schemeClr val="tx1">
                    <a:lumMod val="65000"/>
                    <a:lumOff val="35000"/>
                  </a:schemeClr>
                </a:solidFill>
                <a:hlinkClick r:id="rId3"/>
              </a:rPr>
              <a:t>https://monarchinitiative.org</a:t>
            </a:r>
            <a:r>
              <a:rPr lang="en-US" sz="2400" dirty="0" smtClean="0">
                <a:solidFill>
                  <a:schemeClr val="tx1">
                    <a:lumMod val="65000"/>
                    <a:lumOff val="35000"/>
                  </a:schemeClr>
                </a:solidFill>
                <a:hlinkClick r:id="rId3"/>
              </a:rPr>
              <a:t>/</a:t>
            </a:r>
            <a:r>
              <a:rPr lang="en-US" sz="2400" dirty="0" smtClean="0">
                <a:solidFill>
                  <a:schemeClr val="tx1">
                    <a:lumMod val="65000"/>
                    <a:lumOff val="35000"/>
                  </a:schemeClr>
                </a:solidFill>
              </a:rPr>
              <a:t>  </a:t>
            </a:r>
            <a:endParaRPr lang="en-US" sz="2400" dirty="0" smtClean="0">
              <a:solidFill>
                <a:schemeClr val="tx1">
                  <a:lumMod val="65000"/>
                  <a:lumOff val="35000"/>
                </a:schemeClr>
              </a:solidFill>
            </a:endParaRP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t>Ontology PURL: </a:t>
            </a:r>
            <a:r>
              <a:rPr lang="en-US" dirty="0" smtClean="0">
                <a:hlinkClick r:id="rId4"/>
              </a:rPr>
              <a:t>http://purl.obolibrary.org/obo/geno.owl</a:t>
            </a:r>
            <a:r>
              <a:rPr lang="en-US" dirty="0" smtClean="0"/>
              <a:t> </a:t>
            </a:r>
            <a:endParaRPr lang="en-US" dirty="0"/>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rPr>
              <a:t>The Genotype Ontology</a:t>
            </a:r>
            <a:endParaRPr lang="en-US" sz="5400" dirty="0">
              <a:solidFill>
                <a:srgbClr val="002776"/>
              </a:solidFill>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i="1" dirty="0" smtClean="0">
                <a:solidFill>
                  <a:schemeClr val="tx1">
                    <a:lumMod val="75000"/>
                    <a:lumOff val="25000"/>
                  </a:schemeClr>
                </a:solidFill>
              </a:rPr>
              <a:t>An OWL Model for the Integration and Analysis of G2P Data</a:t>
            </a:r>
            <a:endParaRPr lang="en-US" i="1" dirty="0">
              <a:solidFill>
                <a:schemeClr val="tx1">
                  <a:lumMod val="75000"/>
                  <a:lumOff val="25000"/>
                </a:schemeClr>
              </a:solidFill>
            </a:endParaRPr>
          </a:p>
        </p:txBody>
      </p:sp>
    </p:spTree>
    <p:extLst>
      <p:ext uri="{BB962C8B-B14F-4D97-AF65-F5344CB8AC3E}">
        <p14:creationId xmlns:p14="http://schemas.microsoft.com/office/powerpoint/2010/main" val="13308470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rPr>
              <a:t>Primary Use Case: Phenotype Propagation</a:t>
            </a:r>
            <a:endParaRPr lang="en-US" sz="3600" dirty="0">
              <a:solidFill>
                <a:srgbClr val="002776"/>
              </a:solidFill>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t>daf-2(e1370</a:t>
            </a:r>
            <a:r>
              <a:rPr lang="en-US" sz="1400" i="1" dirty="0" smtClean="0"/>
              <a:t>)</a:t>
            </a:r>
            <a:endParaRPr lang="en-US" sz="1400" i="1" dirty="0"/>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110728" y="4595322"/>
            <a:ext cx="1576009" cy="338554"/>
          </a:xfrm>
          <a:prstGeom prst="rect">
            <a:avLst/>
          </a:prstGeom>
        </p:spPr>
        <p:txBody>
          <a:bodyPr wrap="none">
            <a:spAutoFit/>
          </a:bodyPr>
          <a:lstStyle/>
          <a:p>
            <a:pPr algn="ctr"/>
            <a:r>
              <a:rPr lang="en-US" sz="1600" b="1" dirty="0" smtClean="0"/>
              <a:t>gut deformation</a:t>
            </a:r>
            <a:endParaRPr lang="en-US" sz="1600" b="1" dirty="0"/>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ectangle 44"/>
          <p:cNvSpPr/>
          <p:nvPr/>
        </p:nvSpPr>
        <p:spPr>
          <a:xfrm>
            <a:off x="4916759" y="2401133"/>
            <a:ext cx="2703241" cy="307777"/>
          </a:xfrm>
          <a:prstGeom prst="rect">
            <a:avLst/>
          </a:prstGeom>
        </p:spPr>
        <p:txBody>
          <a:bodyPr wrap="none">
            <a:spAutoFit/>
          </a:bodyPr>
          <a:lstStyle/>
          <a:p>
            <a:r>
              <a:rPr lang="en-US" sz="1400" i="1" dirty="0" smtClean="0"/>
              <a:t>daf-2(e1370) III; fog-2(oz40) V [n2]</a:t>
            </a:r>
            <a:endParaRPr lang="en-US" sz="1400" i="1" dirty="0"/>
          </a:p>
        </p:txBody>
      </p:sp>
      <p:sp>
        <p:nvSpPr>
          <p:cNvPr id="46" name="Rectangle 45"/>
          <p:cNvSpPr/>
          <p:nvPr/>
        </p:nvSpPr>
        <p:spPr>
          <a:xfrm>
            <a:off x="4942159" y="3100903"/>
            <a:ext cx="2369816" cy="307777"/>
          </a:xfrm>
          <a:prstGeom prst="rect">
            <a:avLst/>
          </a:prstGeom>
        </p:spPr>
        <p:txBody>
          <a:bodyPr wrap="none">
            <a:spAutoFit/>
          </a:bodyPr>
          <a:lstStyle/>
          <a:p>
            <a:r>
              <a:rPr lang="en-US" sz="1400" i="1" dirty="0" smtClean="0"/>
              <a:t>daf-2(e1370) III; fog-2(oz40)V </a:t>
            </a:r>
            <a:endParaRPr lang="en-US" sz="1400" i="1" dirty="0"/>
          </a:p>
        </p:txBody>
      </p:sp>
      <p:sp>
        <p:nvSpPr>
          <p:cNvPr id="47" name="Rectangle 46"/>
          <p:cNvSpPr/>
          <p:nvPr/>
        </p:nvSpPr>
        <p:spPr>
          <a:xfrm>
            <a:off x="5028519" y="3852561"/>
            <a:ext cx="1265090" cy="307777"/>
          </a:xfrm>
          <a:prstGeom prst="rect">
            <a:avLst/>
          </a:prstGeom>
        </p:spPr>
        <p:txBody>
          <a:bodyPr wrap="none">
            <a:spAutoFit/>
          </a:bodyPr>
          <a:lstStyle/>
          <a:p>
            <a:r>
              <a:rPr lang="en-US" sz="1400" i="1" dirty="0" smtClean="0"/>
              <a:t>daf-2(e1370)III</a:t>
            </a:r>
            <a:endParaRPr lang="en-US" sz="1400" i="1" dirty="0"/>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t>e1370</a:t>
            </a:r>
            <a:endParaRPr lang="en-US" sz="1400" i="1" dirty="0"/>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t>daf-2</a:t>
            </a:r>
            <a:endParaRPr lang="en-US" sz="1400" i="1" dirty="0"/>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t>Phenotypes can be propagated ‘up’ a genotype as well, when annotations are made to smaller elements (e.g. alleles)</a:t>
            </a:r>
            <a:endParaRPr lang="en-US" dirty="0" smtClean="0"/>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Courier New" panose="02070309020205020404" pitchFamily="49" charset="0"/>
                <a:cs typeface="Courier New" panose="02070309020205020404" pitchFamily="49" charset="0"/>
              </a:rPr>
              <a:t>is_variant_part_of</a:t>
            </a:r>
            <a:r>
              <a:rPr lang="en-US" sz="1200" dirty="0" smtClean="0">
                <a:latin typeface="Courier New" panose="02070309020205020404" pitchFamily="49" charset="0"/>
                <a:cs typeface="Courier New" panose="02070309020205020404" pitchFamily="49" charset="0"/>
              </a:rPr>
              <a:t> o </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r>
              <a:rPr lang="en-US" sz="1200" dirty="0" smtClean="0">
                <a:latin typeface="Courier New" panose="02070309020205020404" pitchFamily="49" charset="0"/>
                <a:cs typeface="Courier New" panose="02070309020205020404" pitchFamily="49" charset="0"/>
              </a:rPr>
              <a:t> -&gt;</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endParaRPr lang="en-US" sz="1200" dirty="0" smtClean="0">
              <a:latin typeface="Courier New" panose="02070309020205020404" pitchFamily="49" charset="0"/>
              <a:cs typeface="Courier New" panose="02070309020205020404" pitchFamily="49" charset="0"/>
            </a:endParaRPr>
          </a:p>
          <a:p>
            <a:pPr algn="ctr">
              <a:lnSpc>
                <a:spcPts val="2000"/>
              </a:lnSpc>
            </a:pPr>
            <a:endParaRPr lang="en-US" sz="1200" dirty="0" smtClean="0">
              <a:latin typeface="Courier New" panose="02070309020205020404" pitchFamily="49" charset="0"/>
              <a:cs typeface="Courier New" panose="02070309020205020404" pitchFamily="49" charset="0"/>
            </a:endParaRPr>
          </a:p>
          <a:p>
            <a:pPr algn="ctr">
              <a:lnSpc>
                <a:spcPts val="2000"/>
              </a:lnSpc>
            </a:pPr>
            <a:r>
              <a:rPr lang="en-US" sz="1200" dirty="0" err="1" smtClean="0">
                <a:latin typeface="Courier New" panose="02070309020205020404" pitchFamily="49" charset="0"/>
                <a:cs typeface="Courier New" panose="02070309020205020404" pitchFamily="49" charset="0"/>
              </a:rPr>
              <a:t>has_variant_part</a:t>
            </a:r>
            <a:r>
              <a:rPr lang="en-US" sz="1200" dirty="0" smtClean="0">
                <a:latin typeface="Courier New" panose="02070309020205020404" pitchFamily="49" charset="0"/>
                <a:cs typeface="Courier New" panose="02070309020205020404" pitchFamily="49" charset="0"/>
              </a:rPr>
              <a:t> o</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r>
              <a:rPr lang="en-US" sz="1200" dirty="0" smtClean="0">
                <a:latin typeface="Courier New" panose="02070309020205020404" pitchFamily="49" charset="0"/>
                <a:cs typeface="Courier New" panose="02070309020205020404" pitchFamily="49" charset="0"/>
              </a:rPr>
              <a:t> -&gt;</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endParaRPr lang="en-US" sz="1200" dirty="0" smtClean="0">
              <a:latin typeface="Courier New" panose="02070309020205020404" pitchFamily="49" charset="0"/>
              <a:cs typeface="Courier New" panose="02070309020205020404" pitchFamily="49" charset="0"/>
            </a:endParaRPr>
          </a:p>
        </p:txBody>
      </p:sp>
      <p:sp>
        <p:nvSpPr>
          <p:cNvPr id="53" name="TextBox 52"/>
          <p:cNvSpPr txBox="1"/>
          <p:nvPr/>
        </p:nvSpPr>
        <p:spPr>
          <a:xfrm>
            <a:off x="631519" y="2061565"/>
            <a:ext cx="1578281" cy="338554"/>
          </a:xfrm>
          <a:prstGeom prst="rect">
            <a:avLst/>
          </a:prstGeom>
          <a:noFill/>
        </p:spPr>
        <p:txBody>
          <a:bodyPr wrap="square" rtlCol="0">
            <a:spAutoFit/>
          </a:bodyPr>
          <a:lstStyle/>
          <a:p>
            <a:r>
              <a:rPr lang="en-US" sz="1600" b="1" dirty="0" smtClean="0"/>
              <a:t>Property Chains</a:t>
            </a:r>
            <a:endParaRPr lang="en-US" sz="1600" b="1" dirty="0"/>
          </a:p>
        </p:txBody>
      </p:sp>
      <p:sp>
        <p:nvSpPr>
          <p:cNvPr id="23" name="TextBox 22"/>
          <p:cNvSpPr txBox="1"/>
          <p:nvPr/>
        </p:nvSpPr>
        <p:spPr>
          <a:xfrm>
            <a:off x="2472462" y="4312586"/>
            <a:ext cx="1374094" cy="502702"/>
          </a:xfrm>
          <a:prstGeom prst="rect">
            <a:avLst/>
          </a:prstGeom>
          <a:noFill/>
        </p:spPr>
        <p:txBody>
          <a:bodyPr wrap="none" rtlCol="0">
            <a:spAutoFit/>
          </a:bodyPr>
          <a:lstStyle/>
          <a:p>
            <a:pPr>
              <a:lnSpc>
                <a:spcPts val="3200"/>
              </a:lnSpc>
            </a:pP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has_phenotype</a:t>
            </a:r>
            <a:endParaRPr lang="en-US" sz="1100" dirty="0" smtClean="0">
              <a:latin typeface="Courier New" panose="02070309020205020404" pitchFamily="49" charset="0"/>
              <a:cs typeface="Courier New" panose="02070309020205020404" pitchFamily="49" charset="0"/>
            </a:endParaRPr>
          </a:p>
        </p:txBody>
      </p:sp>
      <p:sp>
        <p:nvSpPr>
          <p:cNvPr id="30" name="TextBox 29"/>
          <p:cNvSpPr txBox="1"/>
          <p:nvPr/>
        </p:nvSpPr>
        <p:spPr>
          <a:xfrm>
            <a:off x="289560" y="5760720"/>
            <a:ext cx="2880293" cy="861774"/>
          </a:xfrm>
          <a:prstGeom prst="rect">
            <a:avLst/>
          </a:prstGeom>
          <a:noFill/>
        </p:spPr>
        <p:txBody>
          <a:bodyPr wrap="square" rtlCol="0">
            <a:spAutoFit/>
          </a:bodyPr>
          <a:lstStyle/>
          <a:p>
            <a:pPr>
              <a:lnSpc>
                <a:spcPts val="1200"/>
              </a:lnSpc>
            </a:pPr>
            <a:r>
              <a:rPr lang="en-US" sz="1100" dirty="0" smtClean="0"/>
              <a:t>* As with propagation down from complex / </a:t>
            </a:r>
            <a:r>
              <a:rPr lang="en-US" sz="1100" dirty="0" err="1" smtClean="0"/>
              <a:t>multigenic</a:t>
            </a:r>
            <a:r>
              <a:rPr lang="en-US" sz="1100" dirty="0" smtClean="0"/>
              <a:t> genotypes, caution must be taken to consider genetic interactions when propagating up to complex genotypes that contain variants in addition to the  annotated allele.</a:t>
            </a: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t>*</a:t>
            </a:r>
            <a:endParaRPr lang="en-US" sz="2400" dirty="0"/>
          </a:p>
        </p:txBody>
      </p:sp>
    </p:spTree>
    <p:extLst>
      <p:ext uri="{BB962C8B-B14F-4D97-AF65-F5344CB8AC3E}">
        <p14:creationId xmlns:p14="http://schemas.microsoft.com/office/powerpoint/2010/main" val="788412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rPr>
              <a:t>G2P Association Design Patterns in GENO</a:t>
            </a:r>
            <a:endParaRPr lang="en-US" sz="3600" dirty="0">
              <a:solidFill>
                <a:srgbClr val="002776"/>
              </a:solidFill>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endParaRPr lang="en-US" sz="1600" dirty="0" smtClean="0">
              <a:latin typeface="Courier New" panose="02070309020205020404" pitchFamily="49" charset="0"/>
              <a:cs typeface="Courier New" panose="02070309020205020404" pitchFamily="49" charset="0"/>
            </a:endParaRP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effectLst>
                  <a:outerShdw blurRad="38100" dist="38100" dir="2700000" algn="tl">
                    <a:srgbClr val="000000">
                      <a:alpha val="43137"/>
                    </a:srgbClr>
                  </a:outerShdw>
                </a:effectLst>
              </a:rPr>
              <a:t>GENO also supports representation of  G2P association data, providing terms and design patterns to support standardized modeling of data from diverse sources.</a:t>
            </a:r>
            <a:endParaRPr lang="en-US" dirty="0">
              <a:solidFill>
                <a:srgbClr val="582A04"/>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9569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rushm\AppData\Roaming\PixelMetrics\CaptureWiz\Temp\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62" y="328490"/>
            <a:ext cx="7467638" cy="6209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59080" y="118872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002776"/>
                </a:solidFill>
              </a:rPr>
              <a:t>Intrinsic and Extrinsic Genotype Partonomies</a:t>
            </a:r>
            <a:endParaRPr lang="en-US" sz="4000" dirty="0">
              <a:solidFill>
                <a:srgbClr val="002776"/>
              </a:solidFill>
            </a:endParaRPr>
          </a:p>
        </p:txBody>
      </p:sp>
    </p:spTree>
    <p:extLst>
      <p:ext uri="{BB962C8B-B14F-4D97-AF65-F5344CB8AC3E}">
        <p14:creationId xmlns:p14="http://schemas.microsoft.com/office/powerpoint/2010/main" val="18995647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5284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998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6389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2003929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48209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rPr>
              <a:t>Workflow for and Documentation </a:t>
            </a:r>
            <a:r>
              <a:rPr lang="en-US" dirty="0" smtClean="0">
                <a:solidFill>
                  <a:srgbClr val="002776"/>
                </a:solidFill>
              </a:rPr>
              <a:t>Ingesting GENO-Compliant </a:t>
            </a:r>
            <a:r>
              <a:rPr lang="en-US" dirty="0" smtClean="0">
                <a:solidFill>
                  <a:srgbClr val="002776"/>
                </a:solidFill>
              </a:rPr>
              <a:t>Models</a:t>
            </a:r>
            <a:endParaRPr lang="en-US" dirty="0">
              <a:solidFill>
                <a:srgbClr val="002776"/>
              </a:solidFill>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t>Source data explored and modeled</a:t>
            </a:r>
          </a:p>
          <a:p>
            <a:pPr marL="1085850" lvl="1" indent="-288925">
              <a:buFont typeface="+mj-lt"/>
              <a:buAutoNum type="alphaLcPeriod"/>
            </a:pPr>
            <a:r>
              <a:rPr lang="en-US" baseline="0" dirty="0" smtClean="0"/>
              <a:t>Data mapped to existing GENO patterns where possible</a:t>
            </a:r>
          </a:p>
          <a:p>
            <a:pPr marL="1085850" lvl="1" indent="-288925">
              <a:buFont typeface="+mj-lt"/>
              <a:buAutoNum type="alphaLcPeriod"/>
            </a:pPr>
            <a:r>
              <a:rPr lang="en-US" baseline="0" dirty="0" smtClean="0"/>
              <a:t>Existing patterns refine,</a:t>
            </a:r>
            <a:r>
              <a:rPr lang="en-US" dirty="0" smtClean="0"/>
              <a:t> n</a:t>
            </a:r>
            <a:r>
              <a:rPr lang="en-US" baseline="0" dirty="0" smtClean="0"/>
              <a:t>ew patterns</a:t>
            </a:r>
            <a:r>
              <a:rPr lang="en-US" dirty="0" smtClean="0"/>
              <a:t> defined</a:t>
            </a:r>
            <a:endParaRPr lang="en-US" baseline="0" dirty="0" smtClean="0"/>
          </a:p>
          <a:p>
            <a:pPr marL="623888" indent="-395288">
              <a:spcBef>
                <a:spcPts val="1800"/>
              </a:spcBef>
              <a:buSzPct val="95000"/>
              <a:buFont typeface="+mj-lt"/>
              <a:buAutoNum type="arabicPeriod"/>
            </a:pPr>
            <a:r>
              <a:rPr lang="en-US" baseline="0" dirty="0" smtClean="0"/>
              <a:t>Data model</a:t>
            </a:r>
            <a:r>
              <a:rPr lang="en-US" dirty="0" smtClean="0"/>
              <a:t> implemented in </a:t>
            </a:r>
            <a:r>
              <a:rPr lang="en-US" dirty="0" err="1" smtClean="0"/>
              <a:t>DIPper</a:t>
            </a:r>
            <a:r>
              <a:rPr lang="en-US" dirty="0" smtClean="0"/>
              <a:t> code</a:t>
            </a:r>
            <a:endParaRPr lang="en-US" baseline="0" dirty="0" smtClean="0"/>
          </a:p>
          <a:p>
            <a:pPr marL="623888" indent="-395288">
              <a:lnSpc>
                <a:spcPct val="120000"/>
              </a:lnSpc>
              <a:spcBef>
                <a:spcPts val="1800"/>
              </a:spcBef>
              <a:buSzPct val="95000"/>
              <a:buFont typeface="+mj-lt"/>
              <a:buAutoNum type="arabicPeriod"/>
            </a:pPr>
            <a:r>
              <a:rPr lang="en-US" baseline="0" dirty="0" err="1" smtClean="0"/>
              <a:t>DIPper</a:t>
            </a:r>
            <a:r>
              <a:rPr lang="en-US" baseline="0" dirty="0" smtClean="0"/>
              <a:t> executed to transform source data according to the model</a:t>
            </a:r>
          </a:p>
          <a:p>
            <a:pPr marL="623888" indent="-395288">
              <a:spcBef>
                <a:spcPts val="1800"/>
              </a:spcBef>
              <a:buSzPct val="95000"/>
              <a:buFont typeface="+mj-lt"/>
              <a:buAutoNum type="arabicPeriod"/>
            </a:pPr>
            <a:r>
              <a:rPr lang="en-US" baseline="0" dirty="0" smtClean="0"/>
              <a:t>Data QA and evaluation </a:t>
            </a:r>
            <a:r>
              <a:rPr lang="en-US" baseline="0" dirty="0" smtClean="0">
                <a:sym typeface="Wingdings" panose="05000000000000000000" pitchFamily="2" charset="2"/>
              </a:rPr>
              <a:t></a:t>
            </a:r>
            <a:r>
              <a:rPr lang="en-US" baseline="0" dirty="0" smtClean="0"/>
              <a:t> iterative model refinement</a:t>
            </a:r>
          </a:p>
          <a:p>
            <a:pPr marL="623888" indent="-395288">
              <a:lnSpc>
                <a:spcPct val="120000"/>
              </a:lnSpc>
              <a:spcBef>
                <a:spcPts val="1200"/>
              </a:spcBef>
              <a:buSzPct val="95000"/>
              <a:buFont typeface="+mj-lt"/>
              <a:buAutoNum type="arabicPeriod"/>
            </a:pPr>
            <a:r>
              <a:rPr lang="en-US" baseline="0" dirty="0" smtClean="0"/>
              <a:t>Ingest of subsequent sources often required update of models for existing</a:t>
            </a:r>
            <a:r>
              <a:rPr lang="en-US" dirty="0" smtClean="0"/>
              <a:t> sources</a:t>
            </a:r>
            <a:endParaRPr lang="en-US" baseline="0" dirty="0" smtClean="0"/>
          </a:p>
          <a:p>
            <a:pPr marL="185738" indent="0">
              <a:spcBef>
                <a:spcPts val="600"/>
              </a:spcBef>
              <a:buNone/>
            </a:pPr>
            <a:endParaRPr lang="en-US" sz="2800" baseline="0" dirty="0" smtClean="0"/>
          </a:p>
          <a:p>
            <a:endParaRPr lang="en-US" dirty="0"/>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011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Graphical Concept Maps Specify Data Models for Each Source</a:t>
            </a:r>
            <a:endParaRPr lang="en-US" sz="2800" dirty="0" smtClean="0">
              <a:solidFill>
                <a:srgbClr val="002776"/>
              </a:solidFill>
            </a:endParaRP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rPr>
              <a:t>ZFIN Example 1:</a:t>
            </a:r>
          </a:p>
          <a:p>
            <a:pPr algn="ctr"/>
            <a:r>
              <a:rPr lang="en-US" sz="1200" dirty="0">
                <a:hlinkClick r:id="rId4"/>
              </a:rPr>
              <a:t>http://</a:t>
            </a:r>
            <a:r>
              <a:rPr lang="en-US" sz="1200" dirty="0" smtClean="0">
                <a:hlinkClick r:id="rId4"/>
              </a:rPr>
              <a:t>zfin.org/ZDB-FISH-150901-14833</a:t>
            </a:r>
            <a:endParaRPr lang="en-US" sz="1200" dirty="0" smtClean="0"/>
          </a:p>
          <a:p>
            <a:pPr algn="ctr"/>
            <a:r>
              <a:rPr lang="en-US" sz="1400" dirty="0" smtClean="0"/>
              <a:t>A </a:t>
            </a:r>
            <a:r>
              <a:rPr lang="en-US" sz="1400" dirty="0"/>
              <a:t>genotype-phenotype association for an </a:t>
            </a:r>
            <a:r>
              <a:rPr lang="en-US" sz="1400" b="1" dirty="0"/>
              <a:t>intrinsic</a:t>
            </a:r>
            <a:r>
              <a:rPr lang="en-US" sz="1400" dirty="0"/>
              <a:t> </a:t>
            </a:r>
            <a:r>
              <a:rPr lang="en-US" sz="1400" b="1" dirty="0"/>
              <a:t>genotype</a:t>
            </a:r>
            <a:r>
              <a:rPr lang="en-US" sz="1400" dirty="0"/>
              <a:t> comprised of homozygous mutations in two genes (ndr2 and </a:t>
            </a:r>
            <a:r>
              <a:rPr lang="en-US" sz="1400" dirty="0" err="1"/>
              <a:t>shha</a:t>
            </a:r>
            <a:r>
              <a:rPr lang="en-US" sz="1400" dirty="0" smtClean="0"/>
              <a:t>), qualified </a:t>
            </a:r>
            <a:r>
              <a:rPr lang="en-US" sz="1400" dirty="0"/>
              <a:t>by both environment and developmental stage information</a:t>
            </a:r>
            <a:r>
              <a:rPr lang="en-US" sz="1400" dirty="0" smtClean="0"/>
              <a:t>.</a:t>
            </a:r>
            <a:endParaRPr lang="en-US" sz="1400" dirty="0"/>
          </a:p>
        </p:txBody>
      </p:sp>
    </p:spTree>
    <p:extLst>
      <p:ext uri="{BB962C8B-B14F-4D97-AF65-F5344CB8AC3E}">
        <p14:creationId xmlns:p14="http://schemas.microsoft.com/office/powerpoint/2010/main" val="1083672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rPr>
              <a:t>GENO Overview</a:t>
            </a:r>
            <a:endParaRPr lang="en-US" dirty="0">
              <a:solidFill>
                <a:srgbClr val="002776"/>
              </a:solidFill>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t>Coverage</a:t>
            </a:r>
            <a:endParaRPr lang="en-US" sz="2000" dirty="0"/>
          </a:p>
          <a:p>
            <a:pPr marL="576263" lvl="1">
              <a:buFont typeface="Wingdings" panose="05000000000000000000" pitchFamily="2" charset="2"/>
              <a:buChar char="§"/>
            </a:pPr>
            <a:r>
              <a:rPr lang="en-US" sz="2000" dirty="0" smtClean="0"/>
              <a:t>Genotypes and their component elements of genetic variation           (across human and model organism G2P databases)</a:t>
            </a:r>
          </a:p>
          <a:p>
            <a:pPr marL="576263" lvl="1">
              <a:buFont typeface="Wingdings" panose="05000000000000000000" pitchFamily="2" charset="2"/>
              <a:buChar char="§"/>
            </a:pPr>
            <a:r>
              <a:rPr lang="en-US" sz="2000" dirty="0" smtClean="0"/>
              <a:t>Additional terms needed to describe these elements and represent     G2P associations (e.g. environmental </a:t>
            </a:r>
            <a:r>
              <a:rPr lang="en-US" sz="2000" dirty="0"/>
              <a:t>context, </a:t>
            </a:r>
            <a:r>
              <a:rPr lang="en-US" sz="2000" dirty="0" smtClean="0"/>
              <a:t>evidence/provenance)</a:t>
            </a:r>
            <a:endParaRPr lang="en-US" sz="2000" dirty="0"/>
          </a:p>
          <a:p>
            <a:pPr marL="0" indent="0">
              <a:spcBef>
                <a:spcPts val="1200"/>
              </a:spcBef>
              <a:buNone/>
            </a:pPr>
            <a:r>
              <a:rPr lang="en-US" sz="2400" b="1" dirty="0" smtClean="0"/>
              <a:t>Goal</a:t>
            </a:r>
          </a:p>
          <a:p>
            <a:pPr marL="576263" lvl="1">
              <a:buFont typeface="Wingdings" panose="05000000000000000000" pitchFamily="2" charset="2"/>
              <a:buChar char="§"/>
            </a:pPr>
            <a:r>
              <a:rPr lang="en-US" sz="2000" dirty="0" smtClean="0"/>
              <a:t>Support integration and analysis of G2P data under a unified semantic framework</a:t>
            </a:r>
            <a:endParaRPr lang="en-US" sz="1600" dirty="0" smtClean="0"/>
          </a:p>
          <a:p>
            <a:pPr marL="0" indent="0">
              <a:spcBef>
                <a:spcPts val="1200"/>
              </a:spcBef>
              <a:buNone/>
            </a:pPr>
            <a:r>
              <a:rPr lang="en-US" sz="2400" b="1" dirty="0" smtClean="0"/>
              <a:t>Development</a:t>
            </a:r>
            <a:endParaRPr lang="en-US" sz="2400" dirty="0" smtClean="0"/>
          </a:p>
          <a:p>
            <a:pPr marL="576263" lvl="1">
              <a:buFont typeface="Wingdings" panose="05000000000000000000" pitchFamily="2" charset="2"/>
              <a:buChar char="§"/>
            </a:pPr>
            <a:r>
              <a:rPr lang="en-US" sz="2000" dirty="0" smtClean="0"/>
              <a:t>Openly developed on </a:t>
            </a:r>
            <a:r>
              <a:rPr lang="en-US" sz="2000" dirty="0" err="1" smtClean="0"/>
              <a:t>Github</a:t>
            </a:r>
            <a:r>
              <a:rPr lang="en-US" sz="2000" dirty="0" smtClean="0"/>
              <a:t> (</a:t>
            </a:r>
            <a:r>
              <a:rPr lang="en-US" sz="2000" dirty="0" smtClean="0">
                <a:hlinkClick r:id="rId3"/>
              </a:rPr>
              <a:t>link</a:t>
            </a:r>
            <a:r>
              <a:rPr lang="en-US" sz="2000" dirty="0" smtClean="0"/>
              <a:t>) under Monarch Initiative organization</a:t>
            </a:r>
          </a:p>
          <a:p>
            <a:pPr marL="576263" lvl="1">
              <a:buFont typeface="Wingdings" panose="05000000000000000000" pitchFamily="2" charset="2"/>
              <a:buChar char="§"/>
            </a:pPr>
            <a:r>
              <a:rPr lang="en-US" sz="2000" dirty="0" smtClean="0"/>
              <a:t>Aligned with </a:t>
            </a:r>
            <a:r>
              <a:rPr lang="en-US" sz="2000" dirty="0" smtClean="0">
                <a:hlinkClick r:id="rId4"/>
              </a:rPr>
              <a:t>OBO Foundry</a:t>
            </a:r>
            <a:r>
              <a:rPr lang="en-US" sz="2000" dirty="0" smtClean="0"/>
              <a:t> principles, under BFO framework</a:t>
            </a:r>
            <a:endParaRPr lang="en-US" sz="2000" dirty="0"/>
          </a:p>
          <a:p>
            <a:pPr marL="576263" lvl="1">
              <a:buFont typeface="Wingdings" panose="05000000000000000000" pitchFamily="2" charset="2"/>
              <a:buChar char="§"/>
            </a:pPr>
            <a:r>
              <a:rPr lang="en-US" sz="2000" dirty="0" smtClean="0"/>
              <a:t>Reuses terms from existing models  (</a:t>
            </a:r>
            <a:r>
              <a:rPr lang="en-US" sz="1800" dirty="0" smtClean="0"/>
              <a:t>SO, FALDO, OBAN, IAO, GO, </a:t>
            </a:r>
            <a:r>
              <a:rPr lang="en-US" sz="1800" dirty="0" smtClean="0"/>
              <a:t>OBI, SEPIO)</a:t>
            </a:r>
            <a:endParaRPr lang="en-US" sz="1800" dirty="0"/>
          </a:p>
          <a:p>
            <a:pPr marL="576263" lvl="1">
              <a:buFont typeface="Wingdings" panose="05000000000000000000" pitchFamily="2" charset="2"/>
              <a:buChar char="§"/>
            </a:pPr>
            <a:r>
              <a:rPr lang="en-US" sz="2000" dirty="0" smtClean="0"/>
              <a:t>Development thus far driven primarily by Monarch data and use cases</a:t>
            </a:r>
          </a:p>
          <a:p>
            <a:pPr>
              <a:buFont typeface="Wingdings" panose="05000000000000000000" pitchFamily="2" charset="2"/>
              <a:buChar char="§"/>
            </a:pPr>
            <a:endParaRPr lang="en-US" sz="1800" dirty="0" smtClean="0"/>
          </a:p>
          <a:p>
            <a:pPr marL="0" indent="0">
              <a:buNone/>
            </a:pPr>
            <a:endParaRPr lang="en-US" sz="1800" dirty="0" smtClean="0"/>
          </a:p>
          <a:p>
            <a:pPr marL="0" indent="0">
              <a:buNone/>
            </a:pPr>
            <a:r>
              <a:rPr lang="en-US" sz="1800" dirty="0"/>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66352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rPr>
              <a:t>ZFIN Example 2:</a:t>
            </a:r>
          </a:p>
          <a:p>
            <a:pPr algn="ctr"/>
            <a:r>
              <a:rPr lang="en-US" sz="1200" dirty="0">
                <a:hlinkClick r:id="rId4"/>
              </a:rPr>
              <a:t>http://</a:t>
            </a:r>
            <a:r>
              <a:rPr lang="en-US" sz="1200" dirty="0" smtClean="0">
                <a:hlinkClick r:id="rId4"/>
              </a:rPr>
              <a:t>zfin.org/ZDB-FISH-150901-20257</a:t>
            </a:r>
            <a:r>
              <a:rPr lang="en-US" sz="1200" dirty="0" smtClean="0"/>
              <a:t> </a:t>
            </a:r>
            <a:endParaRPr lang="en-US" sz="1200" dirty="0"/>
          </a:p>
          <a:p>
            <a:pPr algn="ctr"/>
            <a:r>
              <a:rPr lang="en-US" sz="1200" dirty="0" smtClean="0"/>
              <a:t>A </a:t>
            </a:r>
            <a:r>
              <a:rPr lang="en-US" sz="1200" dirty="0"/>
              <a:t>genotype-phenotype association for an </a:t>
            </a:r>
            <a:r>
              <a:rPr lang="en-US" sz="1200" b="1" dirty="0"/>
              <a:t>effective genotype </a:t>
            </a:r>
            <a:r>
              <a:rPr lang="en-US" sz="1200" dirty="0"/>
              <a:t>comprised </a:t>
            </a:r>
            <a:r>
              <a:rPr lang="en-US" sz="1200" dirty="0" smtClean="0"/>
              <a:t>of an    </a:t>
            </a:r>
            <a:r>
              <a:rPr lang="en-US" sz="1200" b="1" dirty="0" smtClean="0"/>
              <a:t>intrinsic </a:t>
            </a:r>
            <a:r>
              <a:rPr lang="en-US" sz="1200" b="1" dirty="0"/>
              <a:t>genotype </a:t>
            </a:r>
            <a:r>
              <a:rPr lang="en-US" sz="1200" dirty="0"/>
              <a:t>component containing an </a:t>
            </a:r>
            <a:r>
              <a:rPr lang="en-US" sz="1200" dirty="0" err="1"/>
              <a:t>unlocated</a:t>
            </a:r>
            <a:r>
              <a:rPr lang="en-US" sz="1200" dirty="0"/>
              <a:t> transgenic insertion (i114Tg) which drives </a:t>
            </a:r>
            <a:r>
              <a:rPr lang="en-US" sz="1200" dirty="0" smtClean="0"/>
              <a:t>GFP expression </a:t>
            </a:r>
            <a:r>
              <a:rPr lang="en-US" sz="1200" dirty="0"/>
              <a:t>from the </a:t>
            </a:r>
            <a:r>
              <a:rPr lang="en-US" sz="1200" dirty="0" smtClean="0"/>
              <a:t>promoter </a:t>
            </a:r>
            <a:r>
              <a:rPr lang="en-US" sz="1200" dirty="0"/>
              <a:t>of the </a:t>
            </a:r>
            <a:r>
              <a:rPr lang="en-US" sz="1200" dirty="0" err="1"/>
              <a:t>mpx</a:t>
            </a:r>
            <a:r>
              <a:rPr lang="en-US" sz="1200" dirty="0"/>
              <a:t> </a:t>
            </a:r>
            <a:r>
              <a:rPr lang="en-US" sz="1200" dirty="0" smtClean="0"/>
              <a:t>gene, and an </a:t>
            </a:r>
            <a:r>
              <a:rPr lang="en-US" sz="1200" b="1" dirty="0"/>
              <a:t>extrinsic genotype </a:t>
            </a:r>
            <a:r>
              <a:rPr lang="en-US" sz="1200" dirty="0"/>
              <a:t>component that contains two reagent-targeted genes </a:t>
            </a:r>
            <a:r>
              <a:rPr lang="en-US" sz="1200" dirty="0" smtClean="0"/>
              <a:t>(c3b.1 </a:t>
            </a:r>
            <a:r>
              <a:rPr lang="en-US" sz="1200" dirty="0"/>
              <a:t>and c3b.2) targeted by the same </a:t>
            </a:r>
            <a:r>
              <a:rPr lang="en-US" sz="1200" dirty="0" smtClean="0"/>
              <a:t>morpholino </a:t>
            </a:r>
            <a:r>
              <a:rPr lang="en-US" sz="1200" dirty="0"/>
              <a:t>(MO3-zic2a)</a:t>
            </a:r>
          </a:p>
          <a:p>
            <a:pPr algn="ctr"/>
            <a:r>
              <a:rPr lang="en-US" sz="1200" dirty="0" smtClean="0"/>
              <a:t>.</a:t>
            </a:r>
            <a:endParaRPr lang="en-US" sz="1200" dirty="0"/>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Graphical Concept Maps Specify Data Models for Each Source</a:t>
            </a:r>
            <a:endParaRPr lang="en-US" sz="2800" dirty="0" smtClean="0">
              <a:solidFill>
                <a:srgbClr val="002776"/>
              </a:solidFill>
            </a:endParaRPr>
          </a:p>
        </p:txBody>
      </p:sp>
    </p:spTree>
    <p:extLst>
      <p:ext uri="{BB962C8B-B14F-4D97-AF65-F5344CB8AC3E}">
        <p14:creationId xmlns:p14="http://schemas.microsoft.com/office/powerpoint/2010/main" val="21858497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Graphical Concept Maps Specify Data Models for Each Source</a:t>
            </a:r>
            <a:endParaRPr lang="en-US" sz="2800" dirty="0" smtClean="0">
              <a:solidFill>
                <a:srgbClr val="002776"/>
              </a:solidFill>
            </a:endParaRPr>
          </a:p>
        </p:txBody>
      </p:sp>
    </p:spTree>
    <p:extLst>
      <p:ext uri="{BB962C8B-B14F-4D97-AF65-F5344CB8AC3E}">
        <p14:creationId xmlns:p14="http://schemas.microsoft.com/office/powerpoint/2010/main" val="4119225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rPr>
              <a:t>Cmap Documentation Supports Different </a:t>
            </a:r>
            <a:r>
              <a:rPr lang="en-US" sz="4000" dirty="0">
                <a:solidFill>
                  <a:srgbClr val="002776"/>
                </a:solidFill>
              </a:rPr>
              <a:t>U</a:t>
            </a:r>
            <a:r>
              <a:rPr lang="en-US" sz="4000" dirty="0" smtClean="0">
                <a:solidFill>
                  <a:srgbClr val="002776"/>
                </a:solidFill>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t>Monarch Developers</a:t>
            </a:r>
          </a:p>
          <a:p>
            <a:pPr marL="914400" lvl="2" indent="-396875">
              <a:buFont typeface="+mj-lt"/>
              <a:buAutoNum type="alphaLcPeriod"/>
            </a:pPr>
            <a:r>
              <a:rPr lang="en-US" sz="2200" dirty="0"/>
              <a:t>P</a:t>
            </a:r>
            <a:r>
              <a:rPr lang="en-US" sz="2200" dirty="0" smtClean="0"/>
              <a:t>rovides shared view of the domain for </a:t>
            </a:r>
            <a:r>
              <a:rPr lang="en-US" sz="2200" dirty="0" err="1" smtClean="0"/>
              <a:t>ontologists</a:t>
            </a:r>
            <a:r>
              <a:rPr lang="en-US" sz="2200" dirty="0" smtClean="0"/>
              <a:t>, coders, and domain experts to collaboratively develop and implement models</a:t>
            </a:r>
          </a:p>
          <a:p>
            <a:pPr marL="914400" lvl="2" indent="-396875">
              <a:buFont typeface="+mj-lt"/>
              <a:buAutoNum type="alphaLcPeriod"/>
            </a:pPr>
            <a:r>
              <a:rPr lang="en-US" sz="2200" dirty="0"/>
              <a:t>E</a:t>
            </a:r>
            <a:r>
              <a:rPr lang="en-US" sz="2200" dirty="0" smtClean="0"/>
              <a:t>nsures consistent representation of similar data cross sources </a:t>
            </a:r>
          </a:p>
          <a:p>
            <a:pPr marL="514350" lvl="1" indent="-457200">
              <a:spcBef>
                <a:spcPts val="1800"/>
              </a:spcBef>
              <a:buFont typeface="+mj-lt"/>
              <a:buAutoNum type="arabicPeriod"/>
            </a:pPr>
            <a:r>
              <a:rPr lang="en-US" sz="3200" dirty="0" smtClean="0"/>
              <a:t>Monarch </a:t>
            </a:r>
            <a:r>
              <a:rPr lang="en-US" sz="3200" dirty="0"/>
              <a:t>A</a:t>
            </a:r>
            <a:r>
              <a:rPr lang="en-US" sz="3200" dirty="0" smtClean="0"/>
              <a:t>pplication Users</a:t>
            </a:r>
          </a:p>
          <a:p>
            <a:pPr marL="914400" lvl="2" indent="-396875">
              <a:buFont typeface="+mj-lt"/>
              <a:buAutoNum type="alphaLcPeriod"/>
            </a:pPr>
            <a:r>
              <a:rPr lang="en-US" sz="2200" dirty="0" smtClean="0"/>
              <a:t>Gives </a:t>
            </a:r>
            <a:r>
              <a:rPr lang="en-US" sz="2200" dirty="0"/>
              <a:t>overall sense of data and relationships they can navigate and query </a:t>
            </a:r>
            <a:r>
              <a:rPr lang="en-US" sz="2200" dirty="0" smtClean="0"/>
              <a:t>in the system</a:t>
            </a:r>
            <a:endParaRPr lang="en-US" sz="2200" dirty="0"/>
          </a:p>
          <a:p>
            <a:pPr marL="514350" lvl="1" indent="-457200">
              <a:spcBef>
                <a:spcPts val="1800"/>
              </a:spcBef>
              <a:buFont typeface="+mj-lt"/>
              <a:buAutoNum type="arabicPeriod"/>
            </a:pPr>
            <a:r>
              <a:rPr lang="en-US" sz="3200" dirty="0"/>
              <a:t>Third Party </a:t>
            </a:r>
            <a:r>
              <a:rPr lang="en-US" sz="3200" dirty="0" smtClean="0"/>
              <a:t>Data Scientists and Developers</a:t>
            </a:r>
          </a:p>
          <a:p>
            <a:pPr marL="914400" lvl="2" indent="-396875">
              <a:buFont typeface="+mj-lt"/>
              <a:buAutoNum type="alphaLcPeriod"/>
            </a:pPr>
            <a:r>
              <a:rPr lang="en-US" sz="2200" dirty="0" smtClean="0"/>
              <a:t>Provides </a:t>
            </a:r>
            <a:r>
              <a:rPr lang="en-US" sz="2200" dirty="0"/>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6193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rPr>
              <a:t>GENO in Monarch</a:t>
            </a:r>
            <a:endParaRPr lang="en-US" dirty="0">
              <a:solidFill>
                <a:srgbClr val="002776"/>
              </a:solidFill>
            </a:endParaRPr>
          </a:p>
        </p:txBody>
      </p:sp>
      <p:sp>
        <p:nvSpPr>
          <p:cNvPr id="3" name="Content Placeholder 2"/>
          <p:cNvSpPr>
            <a:spLocks noGrp="1"/>
          </p:cNvSpPr>
          <p:nvPr>
            <p:ph idx="1"/>
          </p:nvPr>
        </p:nvSpPr>
        <p:spPr>
          <a:xfrm>
            <a:off x="457200" y="1233055"/>
            <a:ext cx="8382000" cy="5257800"/>
          </a:xfrm>
        </p:spPr>
        <p:txBody>
          <a:bodyPr>
            <a:noAutofit/>
          </a:bodyPr>
          <a:lstStyle/>
          <a:p>
            <a:pPr marL="457200" indent="-457200">
              <a:spcBef>
                <a:spcPts val="2400"/>
              </a:spcBef>
              <a:buFont typeface="+mj-lt"/>
              <a:buAutoNum type="arabicPeriod"/>
            </a:pPr>
            <a:r>
              <a:rPr lang="en-US" sz="2600" dirty="0" smtClean="0"/>
              <a:t>Part of Monarch ontology import chain loaded into </a:t>
            </a:r>
            <a:r>
              <a:rPr lang="en-US" sz="2600" dirty="0" err="1" smtClean="0"/>
              <a:t>SciGraph</a:t>
            </a:r>
            <a:endParaRPr lang="en-US" sz="2600" dirty="0"/>
          </a:p>
          <a:p>
            <a:pPr marL="457200" indent="-457200">
              <a:spcBef>
                <a:spcPts val="2400"/>
              </a:spcBef>
              <a:buFont typeface="+mj-lt"/>
              <a:buAutoNum type="arabicPeriod"/>
            </a:pPr>
            <a:r>
              <a:rPr lang="en-US" sz="2600" dirty="0" smtClean="0"/>
              <a:t>Provides ontology </a:t>
            </a:r>
            <a:r>
              <a:rPr lang="en-US" sz="2600" dirty="0"/>
              <a:t>terms and </a:t>
            </a:r>
            <a:r>
              <a:rPr lang="en-US" sz="2600" dirty="0" smtClean="0"/>
              <a:t>design patterns used to structure </a:t>
            </a:r>
            <a:r>
              <a:rPr lang="en-US" sz="2600" dirty="0" err="1" smtClean="0"/>
              <a:t>rdf</a:t>
            </a:r>
            <a:r>
              <a:rPr lang="en-US" sz="2600" dirty="0" smtClean="0"/>
              <a:t> graphs generated from source data through </a:t>
            </a:r>
            <a:r>
              <a:rPr lang="en-US" sz="2600" dirty="0" err="1" smtClean="0"/>
              <a:t>DIPper</a:t>
            </a:r>
            <a:r>
              <a:rPr lang="en-US" sz="2600" dirty="0" smtClean="0"/>
              <a:t> pipeline</a:t>
            </a:r>
          </a:p>
          <a:p>
            <a:pPr marL="457200" indent="-457200">
              <a:spcBef>
                <a:spcPts val="2400"/>
              </a:spcBef>
              <a:buFont typeface="+mj-lt"/>
              <a:buAutoNum type="arabicPeriod"/>
            </a:pPr>
            <a:r>
              <a:rPr lang="en-US" sz="2600" dirty="0" smtClean="0"/>
              <a:t>Leveraged by Cypher queries to serve data to Monarch website and </a:t>
            </a:r>
            <a:r>
              <a:rPr lang="en-US" sz="2600" dirty="0" smtClean="0"/>
              <a:t>services </a:t>
            </a:r>
            <a:endParaRPr lang="en-US" sz="2600" dirty="0" smtClean="0"/>
          </a:p>
          <a:p>
            <a:pPr marL="457200" indent="-457200">
              <a:spcBef>
                <a:spcPts val="2400"/>
              </a:spcBef>
              <a:buFont typeface="+mj-lt"/>
              <a:buAutoNum type="arabicPeriod"/>
            </a:pPr>
            <a:r>
              <a:rPr lang="en-US" sz="2600" dirty="0" smtClean="0"/>
              <a:t>Encodes logic that supports analysis </a:t>
            </a:r>
            <a:r>
              <a:rPr lang="en-US" sz="2600" dirty="0"/>
              <a:t>and inference use cases driven by </a:t>
            </a:r>
            <a:r>
              <a:rPr lang="en-US" sz="2600" dirty="0" smtClean="0"/>
              <a:t>Monarch Initiative tools </a:t>
            </a:r>
            <a:r>
              <a:rPr lang="en-US" sz="2600" dirty="0"/>
              <a:t>and </a:t>
            </a:r>
            <a:r>
              <a:rPr lang="en-US" sz="2600" dirty="0" smtClean="0"/>
              <a:t>algorithms </a:t>
            </a:r>
            <a:r>
              <a:rPr lang="en-US" sz="2600" dirty="0"/>
              <a:t>(e.g. phenotype propagation)</a:t>
            </a:r>
          </a:p>
          <a:p>
            <a:pPr marL="0" indent="0">
              <a:buNone/>
            </a:pPr>
            <a:endParaRPr lang="en-US" sz="2600" dirty="0" smtClean="0"/>
          </a:p>
          <a:p>
            <a:pPr marL="0" indent="0">
              <a:buNone/>
            </a:pPr>
            <a:endParaRPr lang="en-US" sz="2600" dirty="0" smtClean="0"/>
          </a:p>
          <a:p>
            <a:pPr marL="0" indent="0">
              <a:buNone/>
            </a:pPr>
            <a:r>
              <a:rPr lang="en-US" sz="2600" dirty="0"/>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0009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67353"/>
            <a:ext cx="8534400" cy="2123658"/>
          </a:xfrm>
          <a:prstGeom prst="rect">
            <a:avLst/>
          </a:prstGeom>
        </p:spPr>
        <p:txBody>
          <a:bodyPr wrap="square">
            <a:spAutoFit/>
          </a:bodyPr>
          <a:lstStyle/>
          <a:p>
            <a:pPr fontAlgn="ctr"/>
            <a:r>
              <a:rPr lang="en-US" sz="1700" dirty="0" smtClean="0"/>
              <a:t>The concept of a </a:t>
            </a:r>
            <a:r>
              <a:rPr lang="en-US" sz="1700" b="1" dirty="0" smtClean="0"/>
              <a:t>‘genotype’ </a:t>
            </a:r>
            <a:r>
              <a:rPr lang="en-US" sz="1700" dirty="0" smtClean="0"/>
              <a:t>in GENO is viewed broadly </a:t>
            </a:r>
            <a:r>
              <a:rPr lang="en-US" sz="1700" dirty="0"/>
              <a:t>to </a:t>
            </a:r>
            <a:r>
              <a:rPr lang="en-US" sz="1700" dirty="0" smtClean="0"/>
              <a:t>apply to </a:t>
            </a:r>
            <a:r>
              <a:rPr lang="en-US" sz="1700" dirty="0"/>
              <a:t>any </a:t>
            </a:r>
            <a:r>
              <a:rPr lang="en-US" sz="1700" b="1" dirty="0"/>
              <a:t>variation</a:t>
            </a:r>
            <a:r>
              <a:rPr lang="en-US" sz="1700" dirty="0"/>
              <a:t> </a:t>
            </a:r>
            <a:r>
              <a:rPr lang="en-US" sz="1700" b="1" dirty="0"/>
              <a:t>in </a:t>
            </a:r>
            <a:r>
              <a:rPr lang="en-US" sz="1700" b="1" dirty="0" smtClean="0"/>
              <a:t>genomic sequence </a:t>
            </a:r>
            <a:r>
              <a:rPr lang="en-US" sz="1700" dirty="0" smtClean="0"/>
              <a:t>or </a:t>
            </a:r>
            <a:r>
              <a:rPr lang="en-US" sz="1700" b="1" dirty="0" smtClean="0"/>
              <a:t>variation in gene expression </a:t>
            </a:r>
            <a:r>
              <a:rPr lang="en-US" sz="1700" dirty="0"/>
              <a:t>that is tied to an observed phenotypic </a:t>
            </a:r>
            <a:r>
              <a:rPr lang="en-US" sz="1700" dirty="0" smtClean="0"/>
              <a:t>effect. We distinguish three types of genotypes:</a:t>
            </a:r>
          </a:p>
          <a:p>
            <a:pPr marL="342900" indent="-169863" fontAlgn="ctr">
              <a:buFont typeface="Wingdings" panose="05000000000000000000" pitchFamily="2" charset="2"/>
              <a:buChar char="§"/>
            </a:pPr>
            <a:r>
              <a:rPr lang="en-US" sz="1500" b="1" dirty="0"/>
              <a:t>Intrinsic genotypes </a:t>
            </a:r>
            <a:r>
              <a:rPr lang="en-US" sz="1500" dirty="0" smtClean="0"/>
              <a:t>describe variation </a:t>
            </a:r>
            <a:r>
              <a:rPr lang="en-US" sz="1500" dirty="0"/>
              <a:t>in the genomic sequence. </a:t>
            </a:r>
          </a:p>
          <a:p>
            <a:pPr marL="342900" indent="-169863" fontAlgn="ctr">
              <a:buFont typeface="Wingdings" panose="05000000000000000000" pitchFamily="2" charset="2"/>
              <a:buChar char="§"/>
            </a:pPr>
            <a:r>
              <a:rPr lang="en-US" sz="1500" b="1" dirty="0"/>
              <a:t>Extrinsic genotypes </a:t>
            </a:r>
            <a:r>
              <a:rPr lang="en-US" sz="1500" dirty="0"/>
              <a:t>describe variation </a:t>
            </a:r>
            <a:r>
              <a:rPr lang="en-US" sz="1500" dirty="0"/>
              <a:t>in gene expression (resulting from gene targeting technologies such as RNAi, morpholinos).</a:t>
            </a:r>
          </a:p>
          <a:p>
            <a:pPr marL="342900" indent="-169863" fontAlgn="ctr">
              <a:buFont typeface="Wingdings" panose="05000000000000000000" pitchFamily="2" charset="2"/>
              <a:buChar char="§"/>
            </a:pPr>
            <a:r>
              <a:rPr lang="en-US" sz="1500" b="1" dirty="0"/>
              <a:t>Effective genotypes </a:t>
            </a:r>
            <a:r>
              <a:rPr lang="en-US" sz="1500" dirty="0"/>
              <a:t>describe total </a:t>
            </a:r>
            <a:r>
              <a:rPr lang="en-US" sz="1500" dirty="0"/>
              <a:t>variation in gene sequence or expression (</a:t>
            </a:r>
            <a:r>
              <a:rPr lang="en-US" sz="1500" b="1" dirty="0"/>
              <a:t>intrinsic + extrinsic</a:t>
            </a:r>
            <a:r>
              <a:rPr lang="en-US" sz="1500" dirty="0"/>
              <a:t>)</a:t>
            </a:r>
          </a:p>
          <a:p>
            <a:pPr algn="ctr" fontAlgn="ctr"/>
            <a:endParaRPr lang="en-US" sz="1700" dirty="0"/>
          </a:p>
        </p:txBody>
      </p:sp>
      <p:sp>
        <p:nvSpPr>
          <p:cNvPr id="31" name="Rectangle 30"/>
          <p:cNvSpPr/>
          <p:nvPr/>
        </p:nvSpPr>
        <p:spPr>
          <a:xfrm>
            <a:off x="1399373" y="2826519"/>
            <a:ext cx="2338461" cy="507831"/>
          </a:xfrm>
          <a:prstGeom prst="rect">
            <a:avLst/>
          </a:prstGeom>
        </p:spPr>
        <p:txBody>
          <a:bodyPr wrap="none">
            <a:spAutoFit/>
          </a:bodyPr>
          <a:lstStyle/>
          <a:p>
            <a:pPr algn="ctr"/>
            <a:r>
              <a:rPr lang="en-US" b="1" dirty="0" smtClean="0">
                <a:latin typeface="+mj-lt"/>
                <a:ea typeface="+mj-ea"/>
                <a:cs typeface="+mj-cs"/>
              </a:rPr>
              <a:t>SEQUENCE-VARIATION</a:t>
            </a:r>
          </a:p>
          <a:p>
            <a:pPr algn="ctr"/>
            <a:endParaRPr lang="en-US" sz="800" b="1" dirty="0">
              <a:latin typeface="+mj-lt"/>
              <a:ea typeface="+mj-ea"/>
              <a:cs typeface="+mj-cs"/>
            </a:endParaRPr>
          </a:p>
        </p:txBody>
      </p:sp>
      <p:sp>
        <p:nvSpPr>
          <p:cNvPr id="33" name="Rectangle 32"/>
          <p:cNvSpPr/>
          <p:nvPr/>
        </p:nvSpPr>
        <p:spPr>
          <a:xfrm>
            <a:off x="5268345" y="2827589"/>
            <a:ext cx="2502095" cy="369332"/>
          </a:xfrm>
          <a:prstGeom prst="rect">
            <a:avLst/>
          </a:prstGeom>
        </p:spPr>
        <p:txBody>
          <a:bodyPr wrap="none">
            <a:spAutoFit/>
          </a:bodyPr>
          <a:lstStyle/>
          <a:p>
            <a:pPr algn="ctr"/>
            <a:r>
              <a:rPr lang="en-US" b="1" dirty="0" smtClean="0">
                <a:latin typeface="+mj-lt"/>
                <a:ea typeface="+mj-ea"/>
                <a:cs typeface="+mj-cs"/>
              </a:rPr>
              <a:t>EXPRESSION-VARIATION</a:t>
            </a:r>
            <a:endParaRPr lang="en-US" sz="2000" b="1" dirty="0" smtClean="0">
              <a:latin typeface="+mj-lt"/>
              <a:ea typeface="+mj-ea"/>
              <a:cs typeface="+mj-cs"/>
            </a:endParaRPr>
          </a:p>
        </p:txBody>
      </p:sp>
      <p:sp>
        <p:nvSpPr>
          <p:cNvPr id="39" name="Rectangle 38"/>
          <p:cNvSpPr/>
          <p:nvPr/>
        </p:nvSpPr>
        <p:spPr>
          <a:xfrm>
            <a:off x="1577338" y="4781374"/>
            <a:ext cx="2277418" cy="538609"/>
          </a:xfrm>
          <a:prstGeom prst="rect">
            <a:avLst/>
          </a:prstGeom>
        </p:spPr>
        <p:txBody>
          <a:bodyPr wrap="none">
            <a:spAutoFit/>
          </a:bodyPr>
          <a:lstStyle/>
          <a:p>
            <a:pPr algn="ctr"/>
            <a:endParaRPr lang="en-US" sz="900" b="1" dirty="0">
              <a:latin typeface="+mj-lt"/>
              <a:ea typeface="+mj-ea"/>
              <a:cs typeface="+mj-cs"/>
            </a:endParaRPr>
          </a:p>
          <a:p>
            <a:pPr algn="ctr"/>
            <a:r>
              <a:rPr lang="en-US" sz="2000" b="1" dirty="0" smtClean="0">
                <a:latin typeface="+mj-lt"/>
                <a:ea typeface="+mj-ea"/>
                <a:cs typeface="+mj-cs"/>
              </a:rPr>
              <a:t>‘Intrinsic’ Genotype</a:t>
            </a:r>
            <a:endParaRPr lang="en-US" sz="2000" b="1" dirty="0">
              <a:latin typeface="+mj-lt"/>
              <a:ea typeface="+mj-ea"/>
              <a:cs typeface="+mj-cs"/>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cs typeface="Courier New" pitchFamily="49" charset="0"/>
              </a:rPr>
              <a:t>fgf8</a:t>
            </a:r>
            <a:r>
              <a:rPr lang="en-US" b="1" baseline="30000" dirty="0" smtClean="0">
                <a:solidFill>
                  <a:srgbClr val="00B050"/>
                </a:solidFill>
                <a:cs typeface="Courier New" pitchFamily="49" charset="0"/>
              </a:rPr>
              <a:t>ti282a/ti282a</a:t>
            </a:r>
            <a:r>
              <a:rPr lang="en-US" b="1" dirty="0" smtClean="0">
                <a:solidFill>
                  <a:srgbClr val="00B050"/>
                </a:solidFill>
                <a:cs typeface="Courier New" pitchFamily="49" charset="0"/>
              </a:rPr>
              <a:t>(AB</a:t>
            </a:r>
            <a:r>
              <a:rPr lang="en-US" b="1" dirty="0" smtClean="0">
                <a:solidFill>
                  <a:srgbClr val="00B050"/>
                </a:solidFill>
                <a:cs typeface="Courier New" pitchFamily="49" charset="0"/>
              </a:rPr>
              <a:t>)</a:t>
            </a:r>
            <a:endParaRPr lang="en-US" b="1" dirty="0">
              <a:solidFill>
                <a:srgbClr val="00B050"/>
              </a:solidFill>
              <a:cs typeface="Courier New" pitchFamily="49" charset="0"/>
            </a:endParaRPr>
          </a:p>
        </p:txBody>
      </p:sp>
      <p:sp>
        <p:nvSpPr>
          <p:cNvPr id="41" name="Rectangle 40"/>
          <p:cNvSpPr/>
          <p:nvPr/>
        </p:nvSpPr>
        <p:spPr>
          <a:xfrm>
            <a:off x="5390064" y="4933122"/>
            <a:ext cx="2316660" cy="400110"/>
          </a:xfrm>
          <a:prstGeom prst="rect">
            <a:avLst/>
          </a:prstGeom>
        </p:spPr>
        <p:txBody>
          <a:bodyPr wrap="none">
            <a:spAutoFit/>
          </a:bodyPr>
          <a:lstStyle/>
          <a:p>
            <a:pPr algn="ctr"/>
            <a:r>
              <a:rPr lang="en-US" sz="2000" b="1" dirty="0" smtClean="0">
                <a:latin typeface="+mj-lt"/>
                <a:ea typeface="+mj-ea"/>
                <a:cs typeface="+mj-cs"/>
              </a:rPr>
              <a:t>‘Extrinsic’ Genotype</a:t>
            </a:r>
            <a:endParaRPr lang="en-US" sz="2000" b="1" dirty="0">
              <a:latin typeface="+mj-lt"/>
              <a:ea typeface="+mj-ea"/>
              <a:cs typeface="+mj-cs"/>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cs typeface="Courier New" pitchFamily="49" charset="0"/>
              </a:rPr>
              <a:t>shhb</a:t>
            </a:r>
            <a:r>
              <a:rPr lang="en-US" b="1" baseline="30000" dirty="0" smtClean="0">
                <a:solidFill>
                  <a:srgbClr val="00B050"/>
                </a:solidFill>
                <a:cs typeface="Courier New" pitchFamily="49" charset="0"/>
              </a:rPr>
              <a:t>MO1-shhb(2ng</a:t>
            </a:r>
            <a:r>
              <a:rPr lang="en-US" b="1" baseline="30000" dirty="0" smtClean="0">
                <a:solidFill>
                  <a:srgbClr val="00B050"/>
                </a:solidFill>
                <a:cs typeface="Courier New" pitchFamily="49" charset="0"/>
              </a:rPr>
              <a:t>)</a:t>
            </a:r>
            <a:endParaRPr lang="en-US" b="1" dirty="0">
              <a:solidFill>
                <a:srgbClr val="00B050"/>
              </a:solidFill>
              <a:cs typeface="Courier New" pitchFamily="49"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67924" y="5879068"/>
            <a:ext cx="2334998" cy="400110"/>
          </a:xfrm>
          <a:prstGeom prst="rect">
            <a:avLst/>
          </a:prstGeom>
        </p:spPr>
        <p:txBody>
          <a:bodyPr wrap="none">
            <a:spAutoFit/>
          </a:bodyPr>
          <a:lstStyle/>
          <a:p>
            <a:pPr algn="ctr"/>
            <a:r>
              <a:rPr lang="en-US" sz="2000" b="1" dirty="0" smtClean="0">
                <a:latin typeface="+mj-lt"/>
                <a:ea typeface="+mj-ea"/>
                <a:cs typeface="+mj-cs"/>
              </a:rPr>
              <a:t>‘Effective’ Genotype</a:t>
            </a:r>
            <a:endParaRPr lang="en-US" sz="2000" b="1" dirty="0">
              <a:latin typeface="+mj-lt"/>
              <a:ea typeface="+mj-ea"/>
              <a:cs typeface="+mj-cs"/>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cs typeface="Courier New" pitchFamily="49" charset="0"/>
              </a:rPr>
              <a:t>fgf8</a:t>
            </a:r>
            <a:r>
              <a:rPr lang="en-US" b="1" baseline="30000" dirty="0" smtClean="0">
                <a:solidFill>
                  <a:srgbClr val="00B050"/>
                </a:solidFill>
                <a:cs typeface="Courier New" pitchFamily="49" charset="0"/>
              </a:rPr>
              <a:t>ti282a/ti282a</a:t>
            </a:r>
            <a:r>
              <a:rPr lang="en-US" b="1" dirty="0" smtClean="0">
                <a:solidFill>
                  <a:srgbClr val="00B050"/>
                </a:solidFill>
                <a:cs typeface="Courier New" pitchFamily="49" charset="0"/>
              </a:rPr>
              <a:t>(AB</a:t>
            </a:r>
            <a:r>
              <a:rPr lang="en-US" b="1" dirty="0">
                <a:solidFill>
                  <a:srgbClr val="00B050"/>
                </a:solidFill>
                <a:cs typeface="Courier New" pitchFamily="49" charset="0"/>
              </a:rPr>
              <a:t>); shhb</a:t>
            </a:r>
            <a:r>
              <a:rPr lang="en-US" b="1" baseline="30000" dirty="0">
                <a:solidFill>
                  <a:srgbClr val="00B050"/>
                </a:solidFill>
                <a:cs typeface="Courier New" pitchFamily="49" charset="0"/>
              </a:rPr>
              <a:t>MO1-shhb(2ng</a:t>
            </a:r>
            <a:r>
              <a:rPr lang="en-US" b="1" baseline="30000" dirty="0" smtClean="0">
                <a:solidFill>
                  <a:srgbClr val="00B050"/>
                </a:solidFill>
                <a:cs typeface="Courier New" pitchFamily="49" charset="0"/>
              </a:rPr>
              <a:t>)</a:t>
            </a:r>
            <a:endParaRPr lang="en-US" b="1" dirty="0">
              <a:solidFill>
                <a:srgbClr val="00B050"/>
              </a:solidFill>
              <a:cs typeface="Courier New" pitchFamily="49" charset="0"/>
            </a:endParaRPr>
          </a:p>
        </p:txBody>
      </p:sp>
      <p:sp>
        <p:nvSpPr>
          <p:cNvPr id="17" name="Rectangle 16"/>
          <p:cNvSpPr/>
          <p:nvPr/>
        </p:nvSpPr>
        <p:spPr>
          <a:xfrm>
            <a:off x="4372994" y="5391090"/>
            <a:ext cx="312906" cy="400110"/>
          </a:xfrm>
          <a:prstGeom prst="rect">
            <a:avLst/>
          </a:prstGeom>
        </p:spPr>
        <p:txBody>
          <a:bodyPr wrap="none">
            <a:spAutoFit/>
          </a:bodyPr>
          <a:lstStyle/>
          <a:p>
            <a:pPr algn="ctr"/>
            <a:r>
              <a:rPr lang="en-US" sz="2000" b="1" dirty="0" smtClean="0">
                <a:latin typeface="+mj-lt"/>
                <a:ea typeface="+mj-ea"/>
                <a:cs typeface="+mj-cs"/>
              </a:rPr>
              <a:t>+</a:t>
            </a:r>
            <a:endParaRPr lang="en-US" sz="2000" b="1" dirty="0">
              <a:latin typeface="+mj-lt"/>
              <a:ea typeface="+mj-ea"/>
              <a:cs typeface="+mj-cs"/>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46430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rPr>
              <a:t>Intrinsic Genotype Partonomy</a:t>
            </a:r>
            <a:endParaRPr lang="en-US" sz="3500" b="0" dirty="0">
              <a:solidFill>
                <a:srgbClr val="002776"/>
              </a:solidFill>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r>
              <a:rPr lang="en-US" b="1" dirty="0" smtClean="0">
                <a:solidFill>
                  <a:srgbClr val="659B29"/>
                </a:solidFill>
                <a:cs typeface="Courier New" pitchFamily="49" charset="0"/>
              </a:rPr>
              <a:t>)</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a:t>
            </a: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t>An ‘intrinsic’ </a:t>
            </a:r>
            <a:r>
              <a:rPr lang="en-US" sz="1600" dirty="0" smtClean="0"/>
              <a:t>genotype </a:t>
            </a:r>
            <a:r>
              <a:rPr lang="en-US" sz="1600" dirty="0" smtClean="0"/>
              <a:t>is decomposed into its more fundamental components of variation. These represent the ‘levels’ of a genotype at which phenotype associations are made.</a:t>
            </a:r>
            <a:endParaRPr lang="en-US" sz="1400" dirty="0"/>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8002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rPr>
              <a:t>Intrinsic Genotype Partonomy</a:t>
            </a:r>
            <a:endParaRPr lang="en-US" sz="3600" dirty="0">
              <a:solidFill>
                <a:srgbClr val="002776"/>
              </a:solidFill>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t>An ‘intrinsic’ genotype is decomposed into its more fundamental components of variation. These represent the ‘levels’ of a genotype at which phenotype associations are </a:t>
            </a:r>
            <a:r>
              <a:rPr lang="en-US" sz="2000" dirty="0" smtClean="0"/>
              <a:t>made.</a:t>
            </a:r>
            <a:endParaRPr lang="en-US" sz="2800" dirty="0" smtClean="0"/>
          </a:p>
          <a:p>
            <a:pPr marL="0" indent="0">
              <a:buFont typeface="Arial" panose="020B0604020202020204" pitchFamily="34" charset="0"/>
              <a:buNone/>
            </a:pPr>
            <a:r>
              <a:rPr lang="en-US" sz="2800" dirty="0" smtClean="0"/>
              <a:t>	</a:t>
            </a:r>
            <a:endParaRPr lang="en-US" sz="2800" dirty="0"/>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t>Specifies sequence </a:t>
            </a:r>
            <a:r>
              <a:rPr lang="en-US" sz="1300" dirty="0"/>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t>The variant portion of a genome, comprised of all allelic complements containing at least one variant allele.</a:t>
            </a:r>
            <a:endParaRPr lang="en-US" sz="1300" dirty="0"/>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t>The set of all alleles at a locus where at least one is variant</a:t>
            </a:r>
            <a:endParaRPr lang="en-US" sz="1300" dirty="0"/>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t>A single locus that contains a sequence alteration</a:t>
            </a:r>
            <a:endParaRPr lang="en-US" sz="1300" dirty="0"/>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t>A single locus whose extent is the deviation from a reference .</a:t>
            </a:r>
            <a:endParaRPr lang="en-US" sz="1300" dirty="0"/>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t>Specifies the total variation in genomic sequence or gene expression across a genome.</a:t>
            </a:r>
            <a:endParaRPr lang="en-US" sz="1300" dirty="0"/>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t>A locus containing all elements needed to produce  </a:t>
            </a:r>
            <a:r>
              <a:rPr lang="en-US" sz="1300" dirty="0"/>
              <a:t>functional </a:t>
            </a:r>
            <a:r>
              <a:rPr lang="en-US" sz="1300" dirty="0" smtClean="0"/>
              <a:t>gene product</a:t>
            </a:r>
            <a:endParaRPr lang="en-US" sz="1300" dirty="0"/>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t>fgf8a</a:t>
            </a:r>
            <a:r>
              <a:rPr lang="en-US" i="1" baseline="30000" dirty="0" smtClean="0"/>
              <a:t>ti282a/ti282a</a:t>
            </a:r>
            <a:r>
              <a:rPr lang="en-US" i="1" dirty="0" smtClean="0"/>
              <a:t>;shha</a:t>
            </a:r>
            <a:r>
              <a:rPr lang="en-US" i="1" baseline="30000" dirty="0" smtClean="0"/>
              <a:t>tbx392/+</a:t>
            </a:r>
            <a:r>
              <a:rPr lang="en-US" i="1" dirty="0" smtClean="0"/>
              <a:t>[TL]; cdkn1ca</a:t>
            </a:r>
            <a:r>
              <a:rPr lang="en-US" i="1" baseline="30000" dirty="0" smtClean="0"/>
              <a:t>MO3-cdkn1ca</a:t>
            </a:r>
            <a:endParaRPr lang="en-US" i="1" baseline="30000" dirty="0"/>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t>fgf8a</a:t>
            </a:r>
            <a:r>
              <a:rPr lang="en-US" i="1" baseline="30000" dirty="0" smtClean="0"/>
              <a:t>ti282a/ti282a</a:t>
            </a:r>
            <a:r>
              <a:rPr lang="en-US" i="1" dirty="0" smtClean="0"/>
              <a:t>;shha</a:t>
            </a:r>
            <a:r>
              <a:rPr lang="en-US" i="1" baseline="30000" dirty="0" smtClean="0"/>
              <a:t>tbx392/+</a:t>
            </a:r>
            <a:r>
              <a:rPr lang="en-US" i="1" dirty="0" smtClean="0"/>
              <a:t>[TL]</a:t>
            </a:r>
            <a:endParaRPr lang="en-US" i="1" baseline="30000" dirty="0"/>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t>fgf8a</a:t>
            </a:r>
            <a:r>
              <a:rPr lang="en-US" i="1" baseline="30000" dirty="0" smtClean="0"/>
              <a:t>ti282a/ti282a</a:t>
            </a:r>
            <a:r>
              <a:rPr lang="en-US" i="1" dirty="0" smtClean="0"/>
              <a:t>;shha</a:t>
            </a:r>
            <a:r>
              <a:rPr lang="en-US" i="1" baseline="30000" dirty="0" smtClean="0"/>
              <a:t>tbx392/+</a:t>
            </a:r>
            <a:endParaRPr lang="en-US" i="1" baseline="30000" dirty="0"/>
          </a:p>
        </p:txBody>
      </p:sp>
      <p:sp>
        <p:nvSpPr>
          <p:cNvPr id="33" name="Rectangle 32"/>
          <p:cNvSpPr/>
          <p:nvPr/>
        </p:nvSpPr>
        <p:spPr>
          <a:xfrm>
            <a:off x="5351496" y="4236924"/>
            <a:ext cx="3287526" cy="277485"/>
          </a:xfrm>
          <a:prstGeom prst="rect">
            <a:avLst/>
          </a:prstGeom>
        </p:spPr>
        <p:txBody>
          <a:bodyPr wrap="square">
            <a:spAutoFit/>
          </a:bodyPr>
          <a:lstStyle/>
          <a:p>
            <a:pPr algn="ctr"/>
            <a:r>
              <a:rPr lang="en-US" i="1" dirty="0" smtClean="0"/>
              <a:t>fgf8a</a:t>
            </a:r>
            <a:r>
              <a:rPr lang="en-US" i="1" baseline="30000" dirty="0" smtClean="0"/>
              <a:t>ti282a/ti282a</a:t>
            </a:r>
            <a:endParaRPr lang="en-US" i="1" baseline="30000" dirty="0"/>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t>fgf8a</a:t>
            </a:r>
            <a:r>
              <a:rPr lang="en-US" i="1" baseline="30000" dirty="0" smtClean="0"/>
              <a:t>ti282a</a:t>
            </a:r>
            <a:endParaRPr lang="en-US" i="1" baseline="30000" dirty="0"/>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t>ti282a</a:t>
            </a:r>
            <a:endParaRPr lang="en-US" i="1" baseline="30000" dirty="0"/>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t>fgf8a</a:t>
            </a:r>
            <a:endParaRPr lang="en-US" i="1" baseline="30000" dirty="0"/>
          </a:p>
        </p:txBody>
      </p:sp>
      <p:pic>
        <p:nvPicPr>
          <p:cNvPr id="28" name="Picture 4" descr="C:\Users\brushm\AppData\Roaming\PixelMetrics\CaptureWiz\Temp\7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4939"/>
          <a:stretch/>
        </p:blipFill>
        <p:spPr bwMode="auto">
          <a:xfrm>
            <a:off x="9089089" y="6633005"/>
            <a:ext cx="109822" cy="231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070238" y="4160520"/>
            <a:ext cx="300082" cy="369332"/>
          </a:xfrm>
          <a:prstGeom prst="rect">
            <a:avLst/>
          </a:prstGeom>
          <a:noFill/>
        </p:spPr>
        <p:txBody>
          <a:bodyPr wrap="none" rtlCol="0">
            <a:spAutoFit/>
          </a:bodyPr>
          <a:lstStyle/>
          <a:p>
            <a:r>
              <a:rPr lang="en-US" dirty="0" smtClean="0"/>
              <a:t>*</a:t>
            </a:r>
            <a:endParaRPr lang="en-US" dirty="0"/>
          </a:p>
        </p:txBody>
      </p:sp>
      <p:sp>
        <p:nvSpPr>
          <p:cNvPr id="4" name="TextBox 3"/>
          <p:cNvSpPr txBox="1"/>
          <p:nvPr/>
        </p:nvSpPr>
        <p:spPr>
          <a:xfrm>
            <a:off x="7848600" y="5638800"/>
            <a:ext cx="1086860" cy="1015663"/>
          </a:xfrm>
          <a:prstGeom prst="rect">
            <a:avLst/>
          </a:prstGeom>
          <a:noFill/>
        </p:spPr>
        <p:txBody>
          <a:bodyPr wrap="square" rtlCol="0">
            <a:spAutoFit/>
          </a:bodyPr>
          <a:lstStyle/>
          <a:p>
            <a:pPr algn="ctr">
              <a:lnSpc>
                <a:spcPts val="1200"/>
              </a:lnSpc>
            </a:pPr>
            <a:r>
              <a:rPr lang="en-US" dirty="0" smtClean="0"/>
              <a:t>* </a:t>
            </a:r>
            <a:r>
              <a:rPr lang="en-US" sz="1100" dirty="0" smtClean="0"/>
              <a:t>From here down, only one of the two affected genes are further decomposed</a:t>
            </a:r>
            <a:endParaRPr lang="en-US" sz="1100" dirty="0"/>
          </a:p>
        </p:txBody>
      </p:sp>
    </p:spTree>
    <p:extLst>
      <p:ext uri="{BB962C8B-B14F-4D97-AF65-F5344CB8AC3E}">
        <p14:creationId xmlns:p14="http://schemas.microsoft.com/office/powerpoint/2010/main" val="3624462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rPr>
              <a:t>Primary Use Case: Phenotype Propagation</a:t>
            </a:r>
            <a:endParaRPr lang="en-US" sz="3600" dirty="0">
              <a:solidFill>
                <a:srgbClr val="002776"/>
              </a:solidFill>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t>fgf8a</a:t>
            </a:r>
            <a:r>
              <a:rPr lang="en-US" sz="1400" i="1" baseline="30000" dirty="0" smtClean="0"/>
              <a:t>ti282a/ti282a</a:t>
            </a:r>
            <a:r>
              <a:rPr lang="en-US" sz="1400" i="1" dirty="0" smtClean="0"/>
              <a:t>;shha</a:t>
            </a:r>
            <a:r>
              <a:rPr lang="en-US" sz="1400" i="1" baseline="30000" dirty="0" smtClean="0"/>
              <a:t>tbx392/+</a:t>
            </a:r>
            <a:r>
              <a:rPr lang="en-US" sz="1400" i="1" dirty="0" smtClean="0"/>
              <a:t>[TL]; cdkn1ca</a:t>
            </a:r>
            <a:r>
              <a:rPr lang="en-US" sz="1400" i="1" baseline="30000" dirty="0" smtClean="0"/>
              <a:t>MO3-cdkn1ca</a:t>
            </a:r>
            <a:endParaRPr lang="en-US" sz="1400" i="1" baseline="30000" dirty="0"/>
          </a:p>
        </p:txBody>
      </p:sp>
      <p:sp>
        <p:nvSpPr>
          <p:cNvPr id="8" name="Rectangle 7"/>
          <p:cNvSpPr/>
          <p:nvPr/>
        </p:nvSpPr>
        <p:spPr>
          <a:xfrm>
            <a:off x="4652257" y="2766350"/>
            <a:ext cx="3216058" cy="307777"/>
          </a:xfrm>
          <a:prstGeom prst="rect">
            <a:avLst/>
          </a:prstGeom>
        </p:spPr>
        <p:txBody>
          <a:bodyPr wrap="square">
            <a:spAutoFit/>
          </a:bodyPr>
          <a:lstStyle/>
          <a:p>
            <a:r>
              <a:rPr lang="en-US" sz="1400" i="1" dirty="0" smtClean="0"/>
              <a:t>Mysm1&lt;tm1a&gt;/Mysm1&lt;tm1a&gt;[C57BL/6]</a:t>
            </a:r>
            <a:endParaRPr lang="en-US" sz="1400" i="1" dirty="0"/>
          </a:p>
        </p:txBody>
      </p:sp>
      <p:sp>
        <p:nvSpPr>
          <p:cNvPr id="9" name="Rectangle 8"/>
          <p:cNvSpPr/>
          <p:nvPr/>
        </p:nvSpPr>
        <p:spPr>
          <a:xfrm>
            <a:off x="4742725" y="4994272"/>
            <a:ext cx="1129412" cy="307777"/>
          </a:xfrm>
          <a:prstGeom prst="rect">
            <a:avLst/>
          </a:prstGeom>
        </p:spPr>
        <p:txBody>
          <a:bodyPr wrap="none">
            <a:spAutoFit/>
          </a:bodyPr>
          <a:lstStyle/>
          <a:p>
            <a:r>
              <a:rPr lang="en-US" sz="1400" i="1" dirty="0"/>
              <a:t>daf-2(e1370</a:t>
            </a:r>
            <a:r>
              <a:rPr lang="en-US" sz="1400" i="1" dirty="0" smtClean="0"/>
              <a:t>)</a:t>
            </a:r>
            <a:endParaRPr lang="en-US" sz="1400" i="1" dirty="0"/>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t>ATP1A3(NM_152296.3)</a:t>
            </a:r>
          </a:p>
          <a:p>
            <a:r>
              <a:rPr lang="en-US" sz="1400" i="1" dirty="0"/>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46468" cy="307777"/>
          </a:xfrm>
          <a:prstGeom prst="rect">
            <a:avLst/>
          </a:prstGeom>
          <a:noFill/>
        </p:spPr>
        <p:txBody>
          <a:bodyPr wrap="none" rtlCol="0">
            <a:spAutoFit/>
          </a:bodyPr>
          <a:lstStyle/>
          <a:p>
            <a:r>
              <a:rPr lang="en-US" sz="1400" i="1" dirty="0" smtClean="0"/>
              <a:t>tin(ABD/346)</a:t>
            </a:r>
            <a:endParaRPr lang="en-US" sz="1400" i="1" dirty="0"/>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t>Core genotype partonomy addresses need to compare G2P data across sources that annotate to different levels  in a </a:t>
            </a:r>
            <a:r>
              <a:rPr lang="en-US" sz="2400" dirty="0" smtClean="0"/>
              <a:t>genotype</a:t>
            </a:r>
            <a:endParaRPr lang="en-US" sz="2400" dirty="0" smtClean="0"/>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3043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374094" cy="502702"/>
          </a:xfrm>
          <a:prstGeom prst="rect">
            <a:avLst/>
          </a:prstGeom>
          <a:noFill/>
        </p:spPr>
        <p:txBody>
          <a:bodyPr wrap="none" rtlCol="0">
            <a:spAutoFit/>
          </a:bodyPr>
          <a:lstStyle/>
          <a:p>
            <a:pPr>
              <a:lnSpc>
                <a:spcPts val="3200"/>
              </a:lnSpc>
            </a:pP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has_phenotype</a:t>
            </a:r>
            <a:endParaRPr lang="en-US" sz="1100" dirty="0" smtClean="0">
              <a:latin typeface="Courier New" panose="02070309020205020404" pitchFamily="49" charset="0"/>
              <a:cs typeface="Courier New" panose="02070309020205020404" pitchFamily="49"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t>fgf8a</a:t>
            </a:r>
            <a:r>
              <a:rPr lang="en-US" sz="1600" i="1" baseline="30000" dirty="0" smtClean="0"/>
              <a:t>ti282a/ti282a</a:t>
            </a:r>
            <a:r>
              <a:rPr lang="en-US" sz="1600" i="1" dirty="0"/>
              <a:t> </a:t>
            </a:r>
            <a:r>
              <a:rPr lang="en-US" sz="1600" i="1" dirty="0" smtClean="0"/>
              <a:t>[TL]</a:t>
            </a:r>
            <a:endParaRPr lang="en-US" sz="1600" i="1" baseline="30000" dirty="0"/>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t>fgf8a</a:t>
            </a:r>
            <a:r>
              <a:rPr lang="en-US" sz="1600" i="1" baseline="30000" dirty="0" smtClean="0"/>
              <a:t>ti282a/ti282a</a:t>
            </a:r>
            <a:endParaRPr lang="en-US" sz="1600" i="1" baseline="30000" dirty="0"/>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t>fgf8a</a:t>
            </a:r>
            <a:r>
              <a:rPr lang="en-US" sz="1600" i="1" baseline="30000" dirty="0" smtClean="0"/>
              <a:t>ti282a</a:t>
            </a:r>
            <a:endParaRPr lang="en-US" sz="1600" i="1" baseline="30000" dirty="0"/>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t>ti282a</a:t>
            </a:r>
            <a:endParaRPr lang="en-US" sz="1600" i="1" baseline="30000" dirty="0"/>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t>fgf8a</a:t>
            </a:r>
            <a:endParaRPr lang="en-US" sz="1600" i="1" baseline="30000" dirty="0"/>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rPr>
              <a:t>Primary Use Case: Phenotype Propagation</a:t>
            </a:r>
            <a:endParaRPr lang="en-US" sz="3600" dirty="0">
              <a:solidFill>
                <a:srgbClr val="002776"/>
              </a:solidFill>
            </a:endParaRPr>
          </a:p>
        </p:txBody>
      </p:sp>
      <p:sp>
        <p:nvSpPr>
          <p:cNvPr id="44" name="Rectangle 43"/>
          <p:cNvSpPr/>
          <p:nvPr/>
        </p:nvSpPr>
        <p:spPr>
          <a:xfrm>
            <a:off x="650245" y="2007749"/>
            <a:ext cx="1576009" cy="338554"/>
          </a:xfrm>
          <a:prstGeom prst="rect">
            <a:avLst/>
          </a:prstGeom>
        </p:spPr>
        <p:txBody>
          <a:bodyPr wrap="none">
            <a:spAutoFit/>
          </a:bodyPr>
          <a:lstStyle/>
          <a:p>
            <a:pPr algn="ctr"/>
            <a:r>
              <a:rPr lang="en-US" sz="1600" b="1" dirty="0" smtClean="0"/>
              <a:t>gut deformation</a:t>
            </a:r>
            <a:endParaRPr lang="en-US" sz="1600" b="1" dirty="0"/>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t>Property chains used to generate inferred phenotype associations</a:t>
            </a:r>
          </a:p>
          <a:p>
            <a:pPr marL="0" indent="0" algn="ctr">
              <a:spcBef>
                <a:spcPts val="0"/>
              </a:spcBef>
              <a:buFont typeface="Arial" panose="020B0604020202020204" pitchFamily="34" charset="0"/>
              <a:buNone/>
            </a:pPr>
            <a:r>
              <a:rPr lang="en-US" sz="2400" dirty="0" smtClean="0"/>
              <a:t>to other parts of the genotype</a:t>
            </a:r>
            <a:endParaRPr lang="en-US" dirty="0" smtClean="0"/>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Courier New" panose="02070309020205020404" pitchFamily="49" charset="0"/>
                <a:cs typeface="Courier New" panose="02070309020205020404" pitchFamily="49" charset="0"/>
              </a:rPr>
              <a:t>is_variant_part_of</a:t>
            </a:r>
            <a:r>
              <a:rPr lang="en-US" sz="1200" dirty="0" smtClean="0">
                <a:latin typeface="Courier New" panose="02070309020205020404" pitchFamily="49" charset="0"/>
                <a:cs typeface="Courier New" panose="02070309020205020404" pitchFamily="49" charset="0"/>
              </a:rPr>
              <a:t> o </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r>
              <a:rPr lang="en-US" sz="1200" dirty="0" smtClean="0">
                <a:latin typeface="Courier New" panose="02070309020205020404" pitchFamily="49" charset="0"/>
                <a:cs typeface="Courier New" panose="02070309020205020404" pitchFamily="49" charset="0"/>
              </a:rPr>
              <a:t> -&gt;</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r>
              <a:rPr lang="en-US" sz="1200" dirty="0" smtClean="0">
                <a:latin typeface="Courier New" panose="02070309020205020404" pitchFamily="49" charset="0"/>
                <a:cs typeface="Courier New" panose="02070309020205020404" pitchFamily="49" charset="0"/>
              </a:rPr>
              <a:t> </a:t>
            </a:r>
          </a:p>
        </p:txBody>
      </p:sp>
      <p:sp>
        <p:nvSpPr>
          <p:cNvPr id="13" name="TextBox 12"/>
          <p:cNvSpPr txBox="1"/>
          <p:nvPr/>
        </p:nvSpPr>
        <p:spPr>
          <a:xfrm>
            <a:off x="704379" y="3602185"/>
            <a:ext cx="1458156" cy="338554"/>
          </a:xfrm>
          <a:prstGeom prst="rect">
            <a:avLst/>
          </a:prstGeom>
          <a:noFill/>
        </p:spPr>
        <p:txBody>
          <a:bodyPr wrap="none" rtlCol="0">
            <a:spAutoFit/>
          </a:bodyPr>
          <a:lstStyle/>
          <a:p>
            <a:r>
              <a:rPr lang="en-US" sz="1600" b="1" dirty="0" smtClean="0"/>
              <a:t>Property Chain</a:t>
            </a:r>
            <a:endParaRPr lang="en-US" sz="1600" b="1" dirty="0"/>
          </a:p>
        </p:txBody>
      </p:sp>
    </p:spTree>
    <p:extLst>
      <p:ext uri="{BB962C8B-B14F-4D97-AF65-F5344CB8AC3E}">
        <p14:creationId xmlns:p14="http://schemas.microsoft.com/office/powerpoint/2010/main" val="17687234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374094" cy="502702"/>
          </a:xfrm>
          <a:prstGeom prst="rect">
            <a:avLst/>
          </a:prstGeom>
          <a:noFill/>
        </p:spPr>
        <p:txBody>
          <a:bodyPr wrap="none" rtlCol="0">
            <a:spAutoFit/>
          </a:bodyPr>
          <a:lstStyle/>
          <a:p>
            <a:pPr>
              <a:lnSpc>
                <a:spcPts val="3200"/>
              </a:lnSpc>
            </a:pPr>
            <a:r>
              <a:rPr lang="en-US" sz="1100" dirty="0" smtClean="0">
                <a:latin typeface="Courier New" panose="02070309020205020404" pitchFamily="49" charset="0"/>
                <a:cs typeface="Courier New" panose="02070309020205020404" pitchFamily="49" charset="0"/>
              </a:rPr>
              <a:t> </a:t>
            </a:r>
            <a:r>
              <a:rPr lang="en-US" sz="1100" dirty="0" err="1" smtClean="0">
                <a:latin typeface="Courier New" panose="02070309020205020404" pitchFamily="49" charset="0"/>
                <a:cs typeface="Courier New" panose="02070309020205020404" pitchFamily="49" charset="0"/>
              </a:rPr>
              <a:t>has_phenotype</a:t>
            </a:r>
            <a:endParaRPr lang="en-US" sz="1100" dirty="0" smtClean="0">
              <a:latin typeface="Courier New" panose="02070309020205020404" pitchFamily="49" charset="0"/>
              <a:cs typeface="Courier New" panose="02070309020205020404" pitchFamily="49"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t>fgf8a</a:t>
            </a:r>
            <a:r>
              <a:rPr lang="en-US" sz="1600" i="1" baseline="30000" dirty="0" smtClean="0"/>
              <a:t>ti282a/ti282a</a:t>
            </a:r>
            <a:r>
              <a:rPr lang="en-US" sz="1600" i="1" dirty="0" smtClean="0"/>
              <a:t>;shha</a:t>
            </a:r>
            <a:r>
              <a:rPr lang="en-US" sz="1600" i="1" baseline="30000" dirty="0" smtClean="0"/>
              <a:t>tbx392/+</a:t>
            </a:r>
            <a:r>
              <a:rPr lang="en-US" sz="1600" i="1" dirty="0" smtClean="0"/>
              <a:t>[TL]</a:t>
            </a:r>
            <a:endParaRPr lang="en-US" sz="1600" i="1" baseline="30000" dirty="0"/>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t>fgf8a</a:t>
            </a:r>
            <a:r>
              <a:rPr lang="en-US" sz="1600" i="1" baseline="30000" dirty="0" smtClean="0"/>
              <a:t>ti282a/ti282a</a:t>
            </a:r>
            <a:r>
              <a:rPr lang="en-US" sz="1600" i="1" dirty="0" smtClean="0"/>
              <a:t>;shha</a:t>
            </a:r>
            <a:r>
              <a:rPr lang="en-US" sz="1600" i="1" baseline="30000" dirty="0" smtClean="0"/>
              <a:t>tbx392/+</a:t>
            </a:r>
            <a:endParaRPr lang="en-US" sz="1600" i="1" baseline="30000" dirty="0"/>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rPr>
              <a:t>fgf8a</a:t>
            </a:r>
            <a:r>
              <a:rPr lang="en-US" sz="1600" i="1" baseline="30000" dirty="0" smtClean="0">
                <a:solidFill>
                  <a:schemeClr val="tx1">
                    <a:lumMod val="50000"/>
                    <a:lumOff val="50000"/>
                  </a:schemeClr>
                </a:solidFill>
              </a:rPr>
              <a:t>ti282a       </a:t>
            </a:r>
            <a:r>
              <a:rPr lang="en-US" sz="1600" dirty="0" smtClean="0">
                <a:solidFill>
                  <a:schemeClr val="tx1">
                    <a:lumMod val="50000"/>
                    <a:lumOff val="50000"/>
                  </a:schemeClr>
                </a:solidFill>
              </a:rPr>
              <a:t>|</a:t>
            </a:r>
            <a:r>
              <a:rPr lang="en-US" sz="1600" i="1" dirty="0" smtClean="0">
                <a:solidFill>
                  <a:schemeClr val="tx1">
                    <a:lumMod val="50000"/>
                    <a:lumOff val="50000"/>
                  </a:schemeClr>
                </a:solidFill>
              </a:rPr>
              <a:t>     shha</a:t>
            </a:r>
            <a:r>
              <a:rPr lang="en-US" sz="1600" i="1" baseline="30000" dirty="0" smtClean="0">
                <a:solidFill>
                  <a:schemeClr val="tx1">
                    <a:lumMod val="50000"/>
                    <a:lumOff val="50000"/>
                  </a:schemeClr>
                </a:solidFill>
              </a:rPr>
              <a:t>tbx392</a:t>
            </a:r>
            <a:endParaRPr lang="en-US" sz="1600" i="1" baseline="30000" dirty="0">
              <a:solidFill>
                <a:schemeClr val="tx1">
                  <a:lumMod val="50000"/>
                  <a:lumOff val="50000"/>
                </a:schemeClr>
              </a:solidFill>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rPr>
              <a:t>ti282a    </a:t>
            </a:r>
            <a:r>
              <a:rPr lang="en-US" sz="1600" dirty="0" smtClean="0">
                <a:solidFill>
                  <a:schemeClr val="tx1">
                    <a:lumMod val="50000"/>
                    <a:lumOff val="50000"/>
                  </a:schemeClr>
                </a:solidFill>
              </a:rPr>
              <a:t>|   tbx392  </a:t>
            </a:r>
            <a:endParaRPr lang="en-US" sz="1600" baseline="30000" dirty="0">
              <a:solidFill>
                <a:schemeClr val="tx1">
                  <a:lumMod val="50000"/>
                  <a:lumOff val="50000"/>
                </a:schemeClr>
              </a:solidFill>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rPr>
              <a:t>fgf8a    </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shha</a:t>
            </a:r>
            <a:r>
              <a:rPr lang="en-US" sz="1600" dirty="0" smtClean="0">
                <a:solidFill>
                  <a:schemeClr val="tx1">
                    <a:lumMod val="50000"/>
                    <a:lumOff val="50000"/>
                  </a:schemeClr>
                </a:solidFill>
              </a:rPr>
              <a:t>  </a:t>
            </a:r>
            <a:endParaRPr lang="en-US" sz="1600" baseline="30000" dirty="0">
              <a:solidFill>
                <a:schemeClr val="tx1">
                  <a:lumMod val="50000"/>
                  <a:lumOff val="50000"/>
                </a:schemeClr>
              </a:solidFill>
            </a:endParaRPr>
          </a:p>
          <a:p>
            <a:pPr algn="ctr"/>
            <a:endParaRPr lang="en-US" sz="1600" i="1" baseline="30000" dirty="0">
              <a:solidFill>
                <a:schemeClr val="tx1">
                  <a:lumMod val="50000"/>
                  <a:lumOff val="50000"/>
                </a:schemeClr>
              </a:solidFill>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rPr>
              <a:t>Primary Use Case: Phenotype Propagation</a:t>
            </a:r>
            <a:endParaRPr lang="en-US" sz="3600" dirty="0">
              <a:solidFill>
                <a:srgbClr val="002776"/>
              </a:solidFill>
            </a:endParaRPr>
          </a:p>
        </p:txBody>
      </p:sp>
      <p:sp>
        <p:nvSpPr>
          <p:cNvPr id="44" name="Rectangle 43"/>
          <p:cNvSpPr/>
          <p:nvPr/>
        </p:nvSpPr>
        <p:spPr>
          <a:xfrm>
            <a:off x="304800" y="2007749"/>
            <a:ext cx="1576009" cy="338554"/>
          </a:xfrm>
          <a:prstGeom prst="rect">
            <a:avLst/>
          </a:prstGeom>
        </p:spPr>
        <p:txBody>
          <a:bodyPr wrap="none">
            <a:spAutoFit/>
          </a:bodyPr>
          <a:lstStyle/>
          <a:p>
            <a:pPr algn="ctr"/>
            <a:r>
              <a:rPr lang="en-US" sz="1600" b="1" dirty="0" smtClean="0"/>
              <a:t>gut deformation</a:t>
            </a:r>
            <a:endParaRPr lang="en-US" sz="1600" b="1" dirty="0"/>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t>Propagation gets complicated when genotypes to which phenotypes get annotated affect multiple genes</a:t>
            </a:r>
            <a:endParaRPr lang="en-US" dirty="0" smtClean="0"/>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Courier New" panose="02070309020205020404" pitchFamily="49" charset="0"/>
                <a:cs typeface="Courier New" panose="02070309020205020404" pitchFamily="49" charset="0"/>
              </a:rPr>
              <a:t>is_variant_part_of</a:t>
            </a:r>
            <a:r>
              <a:rPr lang="en-US" sz="1200" dirty="0" smtClean="0">
                <a:latin typeface="Courier New" panose="02070309020205020404" pitchFamily="49" charset="0"/>
                <a:cs typeface="Courier New" panose="02070309020205020404" pitchFamily="49" charset="0"/>
              </a:rPr>
              <a:t> o </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r>
              <a:rPr lang="en-US" sz="1200" dirty="0" smtClean="0">
                <a:latin typeface="Courier New" panose="02070309020205020404" pitchFamily="49" charset="0"/>
                <a:cs typeface="Courier New" panose="02070309020205020404" pitchFamily="49" charset="0"/>
              </a:rPr>
              <a:t> -&gt;</a:t>
            </a:r>
          </a:p>
          <a:p>
            <a:pPr algn="ctr">
              <a:lnSpc>
                <a:spcPts val="2000"/>
              </a:lnSpc>
            </a:pPr>
            <a:r>
              <a:rPr lang="en-US" sz="1200" dirty="0" err="1" smtClean="0">
                <a:latin typeface="Courier New" panose="02070309020205020404" pitchFamily="49" charset="0"/>
                <a:cs typeface="Courier New" panose="02070309020205020404" pitchFamily="49" charset="0"/>
              </a:rPr>
              <a:t>has_phenotype</a:t>
            </a:r>
            <a:endParaRPr lang="en-US" sz="1200" dirty="0" smtClean="0">
              <a:latin typeface="Courier New" panose="02070309020205020404" pitchFamily="49" charset="0"/>
              <a:cs typeface="Courier New" panose="02070309020205020404" pitchFamily="49" charset="0"/>
            </a:endParaRPr>
          </a:p>
        </p:txBody>
      </p:sp>
      <p:sp>
        <p:nvSpPr>
          <p:cNvPr id="13" name="TextBox 12"/>
          <p:cNvSpPr txBox="1"/>
          <p:nvPr/>
        </p:nvSpPr>
        <p:spPr>
          <a:xfrm>
            <a:off x="538124" y="3048000"/>
            <a:ext cx="1458156" cy="338554"/>
          </a:xfrm>
          <a:prstGeom prst="rect">
            <a:avLst/>
          </a:prstGeom>
          <a:noFill/>
        </p:spPr>
        <p:txBody>
          <a:bodyPr wrap="none" rtlCol="0">
            <a:spAutoFit/>
          </a:bodyPr>
          <a:lstStyle/>
          <a:p>
            <a:r>
              <a:rPr lang="en-US" sz="1600" b="1" dirty="0" smtClean="0"/>
              <a:t>Property Chain</a:t>
            </a:r>
            <a:endParaRPr lang="en-US" sz="1600" b="1" dirty="0"/>
          </a:p>
        </p:txBody>
      </p:sp>
      <p:sp>
        <p:nvSpPr>
          <p:cNvPr id="2" name="TextBox 1"/>
          <p:cNvSpPr txBox="1"/>
          <p:nvPr/>
        </p:nvSpPr>
        <p:spPr>
          <a:xfrm>
            <a:off x="234317" y="5043904"/>
            <a:ext cx="2756922" cy="1631216"/>
          </a:xfrm>
          <a:prstGeom prst="rect">
            <a:avLst/>
          </a:prstGeom>
          <a:noFill/>
        </p:spPr>
        <p:txBody>
          <a:bodyPr wrap="square" rtlCol="0">
            <a:spAutoFit/>
          </a:bodyPr>
          <a:lstStyle/>
          <a:p>
            <a:pPr>
              <a:lnSpc>
                <a:spcPts val="1200"/>
              </a:lnSpc>
            </a:pPr>
            <a:r>
              <a:rPr lang="en-US" sz="1000" dirty="0" smtClean="0"/>
              <a:t>* Note </a:t>
            </a:r>
            <a:r>
              <a:rPr lang="en-US" sz="1000" dirty="0" smtClean="0"/>
              <a:t>that </a:t>
            </a:r>
            <a:r>
              <a:rPr lang="en-US" sz="1000" dirty="0" smtClean="0"/>
              <a:t>for complex / </a:t>
            </a:r>
            <a:r>
              <a:rPr lang="en-US" sz="1000" dirty="0" err="1" smtClean="0"/>
              <a:t>multigenic</a:t>
            </a:r>
            <a:r>
              <a:rPr lang="en-US" sz="1000" dirty="0"/>
              <a:t> </a:t>
            </a:r>
            <a:r>
              <a:rPr lang="en-US" sz="1000" dirty="0" smtClean="0"/>
              <a:t>      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t>
            </a:r>
            <a:r>
              <a:rPr lang="en-US" sz="1000" dirty="0" smtClean="0"/>
              <a:t>applied </a:t>
            </a:r>
            <a:r>
              <a:rPr lang="en-US" sz="1000" dirty="0" smtClean="0"/>
              <a:t>to determine when propagation to single variants/genes is acceptable.</a:t>
            </a: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rPr>
              <a:t>fgf8a</a:t>
            </a:r>
            <a:r>
              <a:rPr lang="en-US" sz="1600" i="1" baseline="30000" dirty="0" smtClean="0">
                <a:solidFill>
                  <a:schemeClr val="tx1">
                    <a:lumMod val="50000"/>
                    <a:lumOff val="50000"/>
                  </a:schemeClr>
                </a:solidFill>
              </a:rPr>
              <a:t>ti282a/ti282a</a:t>
            </a:r>
            <a:r>
              <a:rPr lang="en-US" sz="1600" i="1" dirty="0">
                <a:solidFill>
                  <a:schemeClr val="tx1">
                    <a:lumMod val="50000"/>
                    <a:lumOff val="50000"/>
                  </a:schemeClr>
                </a:solidFill>
              </a:rPr>
              <a:t> </a:t>
            </a:r>
            <a:r>
              <a:rPr lang="en-US" sz="1600" i="1" dirty="0" smtClean="0">
                <a:solidFill>
                  <a:schemeClr val="tx1">
                    <a:lumMod val="50000"/>
                    <a:lumOff val="50000"/>
                  </a:schemeClr>
                </a:solidFill>
              </a:rPr>
              <a:t>  </a:t>
            </a:r>
            <a:r>
              <a:rPr lang="en-US" sz="1600" dirty="0" smtClean="0">
                <a:solidFill>
                  <a:schemeClr val="tx1">
                    <a:lumMod val="50000"/>
                    <a:lumOff val="50000"/>
                  </a:schemeClr>
                </a:solidFill>
              </a:rPr>
              <a:t>|</a:t>
            </a:r>
            <a:r>
              <a:rPr lang="en-US" sz="1600" i="1" dirty="0" smtClean="0">
                <a:solidFill>
                  <a:schemeClr val="tx1">
                    <a:lumMod val="50000"/>
                    <a:lumOff val="50000"/>
                  </a:schemeClr>
                </a:solidFill>
              </a:rPr>
              <a:t>   </a:t>
            </a:r>
            <a:r>
              <a:rPr lang="en-US" sz="1600" i="1" dirty="0" smtClean="0">
                <a:solidFill>
                  <a:schemeClr val="tx1">
                    <a:lumMod val="50000"/>
                    <a:lumOff val="50000"/>
                  </a:schemeClr>
                </a:solidFill>
              </a:rPr>
              <a:t>shha</a:t>
            </a:r>
            <a:r>
              <a:rPr lang="en-US" sz="1600" i="1" baseline="30000" dirty="0" smtClean="0">
                <a:solidFill>
                  <a:schemeClr val="tx1">
                    <a:lumMod val="50000"/>
                    <a:lumOff val="50000"/>
                  </a:schemeClr>
                </a:solidFill>
              </a:rPr>
              <a:t>tbx392</a:t>
            </a:r>
            <a:r>
              <a:rPr lang="en-US" sz="1600" i="1" baseline="30000" dirty="0" smtClean="0">
                <a:solidFill>
                  <a:schemeClr val="tx1">
                    <a:lumMod val="50000"/>
                    <a:lumOff val="50000"/>
                  </a:schemeClr>
                </a:solidFill>
              </a:rPr>
              <a:t>/+</a:t>
            </a:r>
            <a:endParaRPr lang="en-US" sz="1600" i="1" baseline="30000" dirty="0">
              <a:solidFill>
                <a:schemeClr val="tx1">
                  <a:lumMod val="50000"/>
                  <a:lumOff val="50000"/>
                </a:schemeClr>
              </a:solidFill>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t>*</a:t>
            </a:r>
            <a:endParaRPr lang="en-US" sz="2400" dirty="0"/>
          </a:p>
        </p:txBody>
      </p:sp>
    </p:spTree>
    <p:extLst>
      <p:ext uri="{BB962C8B-B14F-4D97-AF65-F5344CB8AC3E}">
        <p14:creationId xmlns:p14="http://schemas.microsoft.com/office/powerpoint/2010/main" val="4156591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15985</TotalTime>
  <Words>2448</Words>
  <Application>Microsoft Office PowerPoint</Application>
  <PresentationFormat>On-screen Show (4:3)</PresentationFormat>
  <Paragraphs>295</Paragraphs>
  <Slides>22</Slides>
  <Notes>20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The Genotype Ontology</vt:lpstr>
      <vt:lpstr>GENO Overview</vt:lpstr>
      <vt:lpstr>GENO in Monarch</vt:lpstr>
      <vt:lpstr>PowerPoint Presentation</vt:lpstr>
      <vt:lpstr>PowerPoint Presentation</vt:lpstr>
      <vt:lpstr>Intrinsic Genotype Partonomy</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28</cp:revision>
  <dcterms:created xsi:type="dcterms:W3CDTF">2016-02-11T01:11:13Z</dcterms:created>
  <dcterms:modified xsi:type="dcterms:W3CDTF">2016-06-14T23:00:12Z</dcterms:modified>
</cp:coreProperties>
</file>